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slides/slide15.xml" ContentType="application/vnd.openxmlformats-officedocument.presentationml.slide+xml"/>
  <Override PartName="/ppt/drawings/drawing1.xml" ContentType="application/vnd.openxmlformats-officedocument.drawingml.chartshape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8.xml" ContentType="application/vnd.openxmlformats-officedocument.themeOverr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3.xml" ContentType="application/vnd.openxmlformats-officedocument.themeOverride+xml"/>
  <Override PartName="/ppt/theme/theme1.xml" ContentType="application/vnd.openxmlformats-officedocument.theme+xml"/>
  <Override PartName="/ppt/charts/chart8.xml" ContentType="application/vnd.openxmlformats-officedocument.drawingml.chart+xml"/>
  <Override PartName="/ppt/notesMasters/notesMaster1.xml" ContentType="application/vnd.openxmlformats-officedocument.presentationml.notesMaster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3"/>
  </p:notesMasterIdLst>
  <p:sldIdLst>
    <p:sldId id="279" r:id="rId6"/>
    <p:sldId id="272" r:id="rId7"/>
    <p:sldId id="271" r:id="rId8"/>
    <p:sldId id="280" r:id="rId9"/>
    <p:sldId id="273" r:id="rId10"/>
    <p:sldId id="274" r:id="rId11"/>
    <p:sldId id="275" r:id="rId12"/>
    <p:sldId id="276" r:id="rId13"/>
    <p:sldId id="277" r:id="rId14"/>
    <p:sldId id="278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>
        <p:scale>
          <a:sx n="112" d="100"/>
          <a:sy n="112" d="100"/>
        </p:scale>
        <p:origin x="-870" y="-70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5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Diagram%20i%20Microsoft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SE" sz="1100"/>
              <a:t>Basala</a:t>
            </a:r>
            <a:r>
              <a:rPr lang="sv-SE" sz="1100" baseline="0"/>
              <a:t> hygienrutiner och klädregler</a:t>
            </a:r>
            <a:br>
              <a:rPr lang="sv-SE" sz="1100" baseline="0"/>
            </a:br>
            <a:r>
              <a:rPr lang="sv-SE" sz="1100" baseline="0"/>
              <a:t>- andel korrekt genomförande i samtliga steg</a:t>
            </a:r>
            <a:endParaRPr lang="sv-SE" sz="11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'[Diagram i Microsoft PowerPoint]Blad2'!$F$4</c:f>
              <c:strCache>
                <c:ptCount val="1"/>
                <c:pt idx="0">
                  <c:v>Region Norrbotten</c:v>
                </c:pt>
              </c:strCache>
            </c:strRef>
          </c:tx>
          <c:invertIfNegative val="0"/>
          <c:cat>
            <c:numRef>
              <c:f>'[Diagram i Microsoft PowerPoint]Blad2'!$E$5:$E$7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'[Diagram i Microsoft PowerPoint]Blad2'!$F$5:$F$7</c:f>
              <c:numCache>
                <c:formatCode>0.0%</c:formatCode>
                <c:ptCount val="3"/>
                <c:pt idx="0">
                  <c:v>0.7</c:v>
                </c:pt>
                <c:pt idx="1">
                  <c:v>0.64900000000000002</c:v>
                </c:pt>
                <c:pt idx="2">
                  <c:v>0.64300000000000002</c:v>
                </c:pt>
              </c:numCache>
            </c:numRef>
          </c:val>
        </c:ser>
        <c:ser>
          <c:idx val="1"/>
          <c:order val="1"/>
          <c:tx>
            <c:strRef>
              <c:f>'[Diagram i Microsoft PowerPoint]Blad2'!$G$4</c:f>
              <c:strCache>
                <c:ptCount val="1"/>
                <c:pt idx="0">
                  <c:v>Riket</c:v>
                </c:pt>
              </c:strCache>
            </c:strRef>
          </c:tx>
          <c:invertIfNegative val="0"/>
          <c:cat>
            <c:numRef>
              <c:f>'[Diagram i Microsoft PowerPoint]Blad2'!$E$5:$E$7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'[Diagram i Microsoft PowerPoint]Blad2'!$G$5:$G$7</c:f>
              <c:numCache>
                <c:formatCode>0.0%</c:formatCode>
                <c:ptCount val="3"/>
                <c:pt idx="0">
                  <c:v>0.73099999999999998</c:v>
                </c:pt>
                <c:pt idx="1">
                  <c:v>0.74099999999999999</c:v>
                </c:pt>
                <c:pt idx="2">
                  <c:v>0.745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8993280"/>
        <c:axId val="78994816"/>
      </c:barChart>
      <c:catAx>
        <c:axId val="7899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8994816"/>
        <c:crosses val="autoZero"/>
        <c:auto val="1"/>
        <c:lblAlgn val="ctr"/>
        <c:lblOffset val="100"/>
        <c:noMultiLvlLbl val="0"/>
      </c:catAx>
      <c:valAx>
        <c:axId val="78994816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crossAx val="78993280"/>
        <c:crosses val="autoZero"/>
        <c:crossBetween val="between"/>
        <c:majorUnit val="5.000000000000001E-2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'Alla Somatik och psykiatri'!$H$1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841-4DE6-9D19-1D24A7E5F1C5}"/>
              </c:ext>
            </c:extLst>
          </c:dPt>
          <c:cat>
            <c:strRef>
              <c:f>'Alla Somatik och psykiatri'!$D$266:$D$287</c:f>
              <c:strCache>
                <c:ptCount val="22"/>
                <c:pt idx="0">
                  <c:v>Riket (13633)</c:v>
                </c:pt>
                <c:pt idx="1">
                  <c:v>Kronoberg (318)</c:v>
                </c:pt>
                <c:pt idx="2">
                  <c:v>Halland (424)</c:v>
                </c:pt>
                <c:pt idx="3">
                  <c:v>Skåne (2037)</c:v>
                </c:pt>
                <c:pt idx="4">
                  <c:v>Östergötland (753)</c:v>
                </c:pt>
                <c:pt idx="5">
                  <c:v>Norrbotten (369)</c:v>
                </c:pt>
                <c:pt idx="6">
                  <c:v>Kalmar (370)</c:v>
                </c:pt>
                <c:pt idx="7">
                  <c:v>Uppsala (631)</c:v>
                </c:pt>
                <c:pt idx="8">
                  <c:v>Västernorrland (330)</c:v>
                </c:pt>
                <c:pt idx="9">
                  <c:v>Västerbottens (631)</c:v>
                </c:pt>
                <c:pt idx="10">
                  <c:v>Värmland (538)</c:v>
                </c:pt>
                <c:pt idx="11">
                  <c:v>Sörmland (394)</c:v>
                </c:pt>
                <c:pt idx="12">
                  <c:v>Örebro (522)</c:v>
                </c:pt>
                <c:pt idx="13">
                  <c:v>Jönköpings (470)</c:v>
                </c:pt>
                <c:pt idx="14">
                  <c:v>Dalarna (437)</c:v>
                </c:pt>
                <c:pt idx="15">
                  <c:v>Västmanland (433)</c:v>
                </c:pt>
                <c:pt idx="16">
                  <c:v>Blekinge (251)</c:v>
                </c:pt>
                <c:pt idx="17">
                  <c:v>Jämtland Härjedalen (233)</c:v>
                </c:pt>
                <c:pt idx="18">
                  <c:v>Stockholm (3415)</c:v>
                </c:pt>
                <c:pt idx="19">
                  <c:v>Västra Götalandsregionen (514)</c:v>
                </c:pt>
                <c:pt idx="20">
                  <c:v>Gävleborg (429)</c:v>
                </c:pt>
                <c:pt idx="21">
                  <c:v>Gotland (134)</c:v>
                </c:pt>
              </c:strCache>
            </c:strRef>
          </c:cat>
          <c:val>
            <c:numRef>
              <c:f>'Alla Somatik och psykiatri'!$H$266:$H$287</c:f>
              <c:numCache>
                <c:formatCode>0.0\ %;\-0.0\ %;0.0\ %</c:formatCode>
                <c:ptCount val="22"/>
                <c:pt idx="0">
                  <c:v>9.2496149050099022E-2</c:v>
                </c:pt>
                <c:pt idx="1">
                  <c:v>0.12264150943396226</c:v>
                </c:pt>
                <c:pt idx="2">
                  <c:v>0.11320754716981132</c:v>
                </c:pt>
                <c:pt idx="3">
                  <c:v>0.10996563573883161</c:v>
                </c:pt>
                <c:pt idx="4">
                  <c:v>0.10756972111553785</c:v>
                </c:pt>
                <c:pt idx="5">
                  <c:v>0.10569105691056911</c:v>
                </c:pt>
                <c:pt idx="6">
                  <c:v>0.10540540540540541</c:v>
                </c:pt>
                <c:pt idx="7">
                  <c:v>0.1045958795562599</c:v>
                </c:pt>
                <c:pt idx="8">
                  <c:v>0.1</c:v>
                </c:pt>
                <c:pt idx="9">
                  <c:v>9.8256735340728998E-2</c:v>
                </c:pt>
                <c:pt idx="10">
                  <c:v>9.6654275092936809E-2</c:v>
                </c:pt>
                <c:pt idx="11">
                  <c:v>9.6446700507614211E-2</c:v>
                </c:pt>
                <c:pt idx="12">
                  <c:v>9.3869731800766285E-2</c:v>
                </c:pt>
                <c:pt idx="13">
                  <c:v>8.9361702127659579E-2</c:v>
                </c:pt>
                <c:pt idx="14">
                  <c:v>8.924485125858124E-2</c:v>
                </c:pt>
                <c:pt idx="15">
                  <c:v>8.7759815242494224E-2</c:v>
                </c:pt>
                <c:pt idx="16">
                  <c:v>8.3665338645418322E-2</c:v>
                </c:pt>
                <c:pt idx="17">
                  <c:v>8.15450643776824E-2</c:v>
                </c:pt>
                <c:pt idx="18">
                  <c:v>7.6427525622254758E-2</c:v>
                </c:pt>
                <c:pt idx="19">
                  <c:v>7.0038910505836577E-2</c:v>
                </c:pt>
                <c:pt idx="20">
                  <c:v>6.5268065268065265E-2</c:v>
                </c:pt>
                <c:pt idx="21">
                  <c:v>5.2238805970149252E-2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41-4DE6-9D19-1D24A7E5F1C5}"/>
            </c:ext>
          </c:extLst>
        </c:ser>
        <c:ser>
          <c:idx val="2"/>
          <c:order val="1"/>
          <c:tx>
            <c:strRef>
              <c:f>'Alla Somatik och psykiatri'!$G$1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5A34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41-4DE6-9D19-1D24A7E5F1C5}"/>
              </c:ext>
            </c:extLst>
          </c:dPt>
          <c:cat>
            <c:strRef>
              <c:f>'Alla Somatik och psykiatri'!$D$266:$D$287</c:f>
              <c:strCache>
                <c:ptCount val="22"/>
                <c:pt idx="0">
                  <c:v>Riket (13633)</c:v>
                </c:pt>
                <c:pt idx="1">
                  <c:v>Kronoberg (318)</c:v>
                </c:pt>
                <c:pt idx="2">
                  <c:v>Halland (424)</c:v>
                </c:pt>
                <c:pt idx="3">
                  <c:v>Skåne (2037)</c:v>
                </c:pt>
                <c:pt idx="4">
                  <c:v>Östergötland (753)</c:v>
                </c:pt>
                <c:pt idx="5">
                  <c:v>Norrbotten (369)</c:v>
                </c:pt>
                <c:pt idx="6">
                  <c:v>Kalmar (370)</c:v>
                </c:pt>
                <c:pt idx="7">
                  <c:v>Uppsala (631)</c:v>
                </c:pt>
                <c:pt idx="8">
                  <c:v>Västernorrland (330)</c:v>
                </c:pt>
                <c:pt idx="9">
                  <c:v>Västerbottens (631)</c:v>
                </c:pt>
                <c:pt idx="10">
                  <c:v>Värmland (538)</c:v>
                </c:pt>
                <c:pt idx="11">
                  <c:v>Sörmland (394)</c:v>
                </c:pt>
                <c:pt idx="12">
                  <c:v>Örebro (522)</c:v>
                </c:pt>
                <c:pt idx="13">
                  <c:v>Jönköpings (470)</c:v>
                </c:pt>
                <c:pt idx="14">
                  <c:v>Dalarna (437)</c:v>
                </c:pt>
                <c:pt idx="15">
                  <c:v>Västmanland (433)</c:v>
                </c:pt>
                <c:pt idx="16">
                  <c:v>Blekinge (251)</c:v>
                </c:pt>
                <c:pt idx="17">
                  <c:v>Jämtland Härjedalen (233)</c:v>
                </c:pt>
                <c:pt idx="18">
                  <c:v>Stockholm (3415)</c:v>
                </c:pt>
                <c:pt idx="19">
                  <c:v>Västra Götalandsregionen (514)</c:v>
                </c:pt>
                <c:pt idx="20">
                  <c:v>Gävleborg (429)</c:v>
                </c:pt>
                <c:pt idx="21">
                  <c:v>Gotland (134)</c:v>
                </c:pt>
              </c:strCache>
            </c:strRef>
          </c:cat>
          <c:val>
            <c:numRef>
              <c:f>'Alla Somatik och psykiatri'!$G$266:$G$287</c:f>
              <c:numCache>
                <c:formatCode>0.0\ %;\-0.0\ %;0.0\ %</c:formatCode>
                <c:ptCount val="22"/>
                <c:pt idx="0">
                  <c:v>8.8774459320288365E-2</c:v>
                </c:pt>
                <c:pt idx="1">
                  <c:v>0.13220338983050847</c:v>
                </c:pt>
                <c:pt idx="2">
                  <c:v>6.7061143984220903E-2</c:v>
                </c:pt>
                <c:pt idx="3">
                  <c:v>0.10352422907488987</c:v>
                </c:pt>
                <c:pt idx="4">
                  <c:v>0.12679738562091503</c:v>
                </c:pt>
                <c:pt idx="5">
                  <c:v>6.0606060606060608E-2</c:v>
                </c:pt>
                <c:pt idx="6">
                  <c:v>7.6923076923076927E-2</c:v>
                </c:pt>
                <c:pt idx="7">
                  <c:v>0.11891891891891893</c:v>
                </c:pt>
                <c:pt idx="8">
                  <c:v>7.8066914498141265E-2</c:v>
                </c:pt>
                <c:pt idx="9">
                  <c:v>0.10954616588419405</c:v>
                </c:pt>
                <c:pt idx="10">
                  <c:v>8.1140350877192985E-2</c:v>
                </c:pt>
                <c:pt idx="11">
                  <c:v>9.6605744125326368E-2</c:v>
                </c:pt>
                <c:pt idx="12">
                  <c:v>6.9544364508393283E-2</c:v>
                </c:pt>
                <c:pt idx="13">
                  <c:v>6.9284064665127015E-2</c:v>
                </c:pt>
                <c:pt idx="14">
                  <c:v>9.4188376753507011E-2</c:v>
                </c:pt>
                <c:pt idx="15">
                  <c:v>0.10526315789473684</c:v>
                </c:pt>
                <c:pt idx="16">
                  <c:v>9.3220338983050849E-2</c:v>
                </c:pt>
                <c:pt idx="17">
                  <c:v>3.2520325203252036E-2</c:v>
                </c:pt>
                <c:pt idx="18">
                  <c:v>7.0358858434586044E-2</c:v>
                </c:pt>
                <c:pt idx="19">
                  <c:v>9.2674315975286845E-2</c:v>
                </c:pt>
                <c:pt idx="20">
                  <c:v>0.10089686098654709</c:v>
                </c:pt>
                <c:pt idx="21">
                  <c:v>6.9230769230769235E-2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41-4DE6-9D19-1D24A7E5F1C5}"/>
            </c:ext>
          </c:extLst>
        </c:ser>
        <c:ser>
          <c:idx val="1"/>
          <c:order val="2"/>
          <c:tx>
            <c:strRef>
              <c:f>'Alla Somatik och psykiatri'!$F$1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841-4DE6-9D19-1D24A7E5F1C5}"/>
              </c:ext>
            </c:extLst>
          </c:dPt>
          <c:cat>
            <c:strRef>
              <c:f>'Alla Somatik och psykiatri'!$D$266:$D$287</c:f>
              <c:strCache>
                <c:ptCount val="22"/>
                <c:pt idx="0">
                  <c:v>Riket (13633)</c:v>
                </c:pt>
                <c:pt idx="1">
                  <c:v>Kronoberg (318)</c:v>
                </c:pt>
                <c:pt idx="2">
                  <c:v>Halland (424)</c:v>
                </c:pt>
                <c:pt idx="3">
                  <c:v>Skåne (2037)</c:v>
                </c:pt>
                <c:pt idx="4">
                  <c:v>Östergötland (753)</c:v>
                </c:pt>
                <c:pt idx="5">
                  <c:v>Norrbotten (369)</c:v>
                </c:pt>
                <c:pt idx="6">
                  <c:v>Kalmar (370)</c:v>
                </c:pt>
                <c:pt idx="7">
                  <c:v>Uppsala (631)</c:v>
                </c:pt>
                <c:pt idx="8">
                  <c:v>Västernorrland (330)</c:v>
                </c:pt>
                <c:pt idx="9">
                  <c:v>Västerbottens (631)</c:v>
                </c:pt>
                <c:pt idx="10">
                  <c:v>Värmland (538)</c:v>
                </c:pt>
                <c:pt idx="11">
                  <c:v>Sörmland (394)</c:v>
                </c:pt>
                <c:pt idx="12">
                  <c:v>Örebro (522)</c:v>
                </c:pt>
                <c:pt idx="13">
                  <c:v>Jönköpings (470)</c:v>
                </c:pt>
                <c:pt idx="14">
                  <c:v>Dalarna (437)</c:v>
                </c:pt>
                <c:pt idx="15">
                  <c:v>Västmanland (433)</c:v>
                </c:pt>
                <c:pt idx="16">
                  <c:v>Blekinge (251)</c:v>
                </c:pt>
                <c:pt idx="17">
                  <c:v>Jämtland Härjedalen (233)</c:v>
                </c:pt>
                <c:pt idx="18">
                  <c:v>Stockholm (3415)</c:v>
                </c:pt>
                <c:pt idx="19">
                  <c:v>Västra Götalandsregionen (514)</c:v>
                </c:pt>
                <c:pt idx="20">
                  <c:v>Gävleborg (429)</c:v>
                </c:pt>
                <c:pt idx="21">
                  <c:v>Gotland (134)</c:v>
                </c:pt>
              </c:strCache>
            </c:strRef>
          </c:cat>
          <c:val>
            <c:numRef>
              <c:f>'Alla Somatik och psykiatri'!$F$266:$F$287</c:f>
              <c:numCache>
                <c:formatCode>0.0\ %;\-0.0\ %;0.0\ %</c:formatCode>
                <c:ptCount val="22"/>
                <c:pt idx="0">
                  <c:v>8.9618280280015852E-2</c:v>
                </c:pt>
                <c:pt idx="1">
                  <c:v>0.13907284768211919</c:v>
                </c:pt>
                <c:pt idx="2">
                  <c:v>7.1868583162217656E-2</c:v>
                </c:pt>
                <c:pt idx="3">
                  <c:v>8.8618227635447286E-2</c:v>
                </c:pt>
                <c:pt idx="4">
                  <c:v>0.11934673366834171</c:v>
                </c:pt>
                <c:pt idx="5">
                  <c:v>8.4282460136674259E-2</c:v>
                </c:pt>
                <c:pt idx="6">
                  <c:v>8.3155650319829424E-2</c:v>
                </c:pt>
                <c:pt idx="7">
                  <c:v>9.4437257438551095E-2</c:v>
                </c:pt>
                <c:pt idx="8">
                  <c:v>0.1132596685082873</c:v>
                </c:pt>
                <c:pt idx="9">
                  <c:v>0.1</c:v>
                </c:pt>
                <c:pt idx="10">
                  <c:v>9.7872340425531917E-2</c:v>
                </c:pt>
                <c:pt idx="11">
                  <c:v>8.254716981132075E-2</c:v>
                </c:pt>
                <c:pt idx="12">
                  <c:v>8.6785009861932938E-2</c:v>
                </c:pt>
                <c:pt idx="13">
                  <c:v>8.4459459459459457E-2</c:v>
                </c:pt>
                <c:pt idx="14">
                  <c:v>9.7457627118644072E-2</c:v>
                </c:pt>
                <c:pt idx="15">
                  <c:v>5.7220708446866483E-2</c:v>
                </c:pt>
                <c:pt idx="16">
                  <c:v>5.9701492537313432E-2</c:v>
                </c:pt>
                <c:pt idx="17">
                  <c:v>7.5313807531380755E-2</c:v>
                </c:pt>
                <c:pt idx="18">
                  <c:v>7.9060441134345461E-2</c:v>
                </c:pt>
                <c:pt idx="19">
                  <c:v>0.10470701248799232</c:v>
                </c:pt>
                <c:pt idx="20">
                  <c:v>0.10526315789473684</c:v>
                </c:pt>
                <c:pt idx="21">
                  <c:v>5.0847457627118647E-2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41-4DE6-9D19-1D24A7E5F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4261888"/>
        <c:axId val="84272256"/>
      </c:barChart>
      <c:scatterChart>
        <c:scatterStyle val="lineMarker"/>
        <c:varyColors val="0"/>
        <c:ser>
          <c:idx val="0"/>
          <c:order val="3"/>
          <c:tx>
            <c:strRef>
              <c:f>'Alla Somatik och psykiatri'!$E$1</c:f>
              <c:strCache>
                <c:ptCount val="1"/>
                <c:pt idx="0">
                  <c:v>2009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'Alla Somatik och psykiatri'!$D$266:$D$287</c:f>
              <c:strCache>
                <c:ptCount val="22"/>
                <c:pt idx="0">
                  <c:v>Riket (13633)</c:v>
                </c:pt>
                <c:pt idx="1">
                  <c:v>Kronoberg (318)</c:v>
                </c:pt>
                <c:pt idx="2">
                  <c:v>Halland (424)</c:v>
                </c:pt>
                <c:pt idx="3">
                  <c:v>Skåne (2037)</c:v>
                </c:pt>
                <c:pt idx="4">
                  <c:v>Östergötland (753)</c:v>
                </c:pt>
                <c:pt idx="5">
                  <c:v>Norrbotten (369)</c:v>
                </c:pt>
                <c:pt idx="6">
                  <c:v>Kalmar (370)</c:v>
                </c:pt>
                <c:pt idx="7">
                  <c:v>Uppsala (631)</c:v>
                </c:pt>
                <c:pt idx="8">
                  <c:v>Västernorrland (330)</c:v>
                </c:pt>
                <c:pt idx="9">
                  <c:v>Västerbottens (631)</c:v>
                </c:pt>
                <c:pt idx="10">
                  <c:v>Värmland (538)</c:v>
                </c:pt>
                <c:pt idx="11">
                  <c:v>Sörmland (394)</c:v>
                </c:pt>
                <c:pt idx="12">
                  <c:v>Örebro (522)</c:v>
                </c:pt>
                <c:pt idx="13">
                  <c:v>Jönköpings (470)</c:v>
                </c:pt>
                <c:pt idx="14">
                  <c:v>Dalarna (437)</c:v>
                </c:pt>
                <c:pt idx="15">
                  <c:v>Västmanland (433)</c:v>
                </c:pt>
                <c:pt idx="16">
                  <c:v>Blekinge (251)</c:v>
                </c:pt>
                <c:pt idx="17">
                  <c:v>Jämtland Härjedalen (233)</c:v>
                </c:pt>
                <c:pt idx="18">
                  <c:v>Stockholm (3415)</c:v>
                </c:pt>
                <c:pt idx="19">
                  <c:v>Västra Götalandsregionen (514)</c:v>
                </c:pt>
                <c:pt idx="20">
                  <c:v>Gävleborg (429)</c:v>
                </c:pt>
                <c:pt idx="21">
                  <c:v>Gotland (134)</c:v>
                </c:pt>
              </c:strCache>
            </c:strRef>
          </c:xVal>
          <c:yVal>
            <c:numRef>
              <c:f>'Alla Somatik och psykiatri'!$E$266:$E$287</c:f>
              <c:numCache>
                <c:formatCode>0.0\ %;\-0.0\ %;0.0\ %</c:formatCode>
                <c:ptCount val="22"/>
                <c:pt idx="0">
                  <c:v>9.3211527035056446E-2</c:v>
                </c:pt>
                <c:pt idx="1">
                  <c:v>0.10290237467018469</c:v>
                </c:pt>
                <c:pt idx="2">
                  <c:v>5.9607843137254903E-2</c:v>
                </c:pt>
                <c:pt idx="3">
                  <c:v>9.869011304503858E-2</c:v>
                </c:pt>
                <c:pt idx="4">
                  <c:v>9.3643586833144152E-2</c:v>
                </c:pt>
                <c:pt idx="5">
                  <c:v>6.7213114754098358E-2</c:v>
                </c:pt>
                <c:pt idx="6">
                  <c:v>8.4008097165991905E-2</c:v>
                </c:pt>
                <c:pt idx="7">
                  <c:v>0.11289429994465966</c:v>
                </c:pt>
                <c:pt idx="8">
                  <c:v>7.5546719681908542E-2</c:v>
                </c:pt>
                <c:pt idx="9">
                  <c:v>0.10325047801147227</c:v>
                </c:pt>
                <c:pt idx="10">
                  <c:v>7.7471967380224258E-2</c:v>
                </c:pt>
                <c:pt idx="11">
                  <c:v>9.1216216216216214E-2</c:v>
                </c:pt>
                <c:pt idx="12">
                  <c:v>8.2562277580071175E-2</c:v>
                </c:pt>
                <c:pt idx="13">
                  <c:v>8.9370345294515915E-2</c:v>
                </c:pt>
                <c:pt idx="14">
                  <c:v>6.6130473637176043E-2</c:v>
                </c:pt>
                <c:pt idx="15">
                  <c:v>9.0539165818921671E-2</c:v>
                </c:pt>
                <c:pt idx="16">
                  <c:v>6.5681444991789822E-2</c:v>
                </c:pt>
                <c:pt idx="17">
                  <c:v>6.9727891156462579E-2</c:v>
                </c:pt>
                <c:pt idx="18">
                  <c:v>0.10842076943771858</c:v>
                </c:pt>
                <c:pt idx="19">
                  <c:v>9.4151804230609704E-2</c:v>
                </c:pt>
                <c:pt idx="20">
                  <c:v>9.8090277777777776E-2</c:v>
                </c:pt>
                <c:pt idx="21">
                  <c:v>4.8327137546468404E-2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841-4DE6-9D19-1D24A7E5F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261888"/>
        <c:axId val="84272256"/>
      </c:scatterChart>
      <c:catAx>
        <c:axId val="842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272256"/>
        <c:crosses val="autoZero"/>
        <c:auto val="1"/>
        <c:lblAlgn val="ctr"/>
        <c:lblOffset val="100"/>
        <c:noMultiLvlLbl val="0"/>
      </c:catAx>
      <c:valAx>
        <c:axId val="8427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%;\-0.0\ %;0.0\ 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26188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SE" sz="1100"/>
              <a:t>Andel VRI Region Norrbotten totalt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Blad1!$C$10:$C$13</c:f>
              <c:strCache>
                <c:ptCount val="4"/>
                <c:pt idx="0">
                  <c:v>År 2016</c:v>
                </c:pt>
                <c:pt idx="1">
                  <c:v>År 2017</c:v>
                </c:pt>
                <c:pt idx="2">
                  <c:v>År 2018</c:v>
                </c:pt>
                <c:pt idx="3">
                  <c:v>År 2019</c:v>
                </c:pt>
              </c:strCache>
            </c:strRef>
          </c:cat>
          <c:val>
            <c:numRef>
              <c:f>Blad1!$D$10:$D$13</c:f>
              <c:numCache>
                <c:formatCode>0.00%</c:formatCode>
                <c:ptCount val="4"/>
                <c:pt idx="0">
                  <c:v>8.6999999999999994E-2</c:v>
                </c:pt>
                <c:pt idx="1">
                  <c:v>7.3999999999999996E-2</c:v>
                </c:pt>
                <c:pt idx="2">
                  <c:v>5.6000000000000001E-2</c:v>
                </c:pt>
                <c:pt idx="3">
                  <c:v>9.5000000000000001E-2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4298752"/>
        <c:axId val="84374272"/>
      </c:barChart>
      <c:catAx>
        <c:axId val="84298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84374272"/>
        <c:crosses val="autoZero"/>
        <c:auto val="1"/>
        <c:lblAlgn val="ctr"/>
        <c:lblOffset val="100"/>
        <c:noMultiLvlLbl val="0"/>
      </c:catAx>
      <c:valAx>
        <c:axId val="84374272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84298752"/>
        <c:crosses val="autoZero"/>
        <c:crossBetween val="between"/>
        <c:majorUnit val="1.0000000000000002E-2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/>
            </a:pPr>
            <a:r>
              <a:rPr lang="sv-SE" sz="1100"/>
              <a:t>Andel VRI i</a:t>
            </a:r>
            <a:r>
              <a:rPr lang="sv-SE" sz="1100" baseline="0"/>
              <a:t> </a:t>
            </a:r>
            <a:r>
              <a:rPr lang="sv-SE" sz="1100"/>
              <a:t>Region</a:t>
            </a:r>
            <a:r>
              <a:rPr lang="sv-SE" sz="1100" baseline="0"/>
              <a:t>  Norrbotten </a:t>
            </a:r>
            <a:r>
              <a:rPr lang="sv-SE" sz="1100"/>
              <a:t>uppdelat på kön</a:t>
            </a:r>
            <a:r>
              <a:rPr lang="sv-SE" sz="1100" baseline="0"/>
              <a:t> 2016-2019</a:t>
            </a:r>
            <a:endParaRPr lang="sv-SE" sz="1100"/>
          </a:p>
        </c:rich>
      </c:tx>
      <c:layout>
        <c:manualLayout>
          <c:xMode val="edge"/>
          <c:yMode val="edge"/>
          <c:x val="7.1376560932581545E-2"/>
          <c:y val="1.584361973067094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Blad3!$I$30</c:f>
              <c:strCache>
                <c:ptCount val="1"/>
                <c:pt idx="0">
                  <c:v>Kvinnor andel VRI </c:v>
                </c:pt>
              </c:strCache>
            </c:strRef>
          </c:tx>
          <c:invertIfNegative val="0"/>
          <c:cat>
            <c:numRef>
              <c:f>Blad3!$H$31:$H$34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Blad3!$I$31:$I$34</c:f>
              <c:numCache>
                <c:formatCode>0.00%</c:formatCode>
                <c:ptCount val="4"/>
                <c:pt idx="0">
                  <c:v>6.9000000000000006E-2</c:v>
                </c:pt>
                <c:pt idx="1">
                  <c:v>7.2999999999999995E-2</c:v>
                </c:pt>
                <c:pt idx="2">
                  <c:v>0.05</c:v>
                </c:pt>
                <c:pt idx="3">
                  <c:v>0.108</c:v>
                </c:pt>
              </c:numCache>
            </c:numRef>
          </c:val>
        </c:ser>
        <c:ser>
          <c:idx val="1"/>
          <c:order val="1"/>
          <c:tx>
            <c:strRef>
              <c:f>Blad3!$J$30</c:f>
              <c:strCache>
                <c:ptCount val="1"/>
                <c:pt idx="0">
                  <c:v>Män andel VRI </c:v>
                </c:pt>
              </c:strCache>
            </c:strRef>
          </c:tx>
          <c:invertIfNegative val="0"/>
          <c:cat>
            <c:numRef>
              <c:f>Blad3!$H$31:$H$34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Blad3!$J$31:$J$34</c:f>
              <c:numCache>
                <c:formatCode>0.00%</c:formatCode>
                <c:ptCount val="4"/>
                <c:pt idx="0">
                  <c:v>0.107</c:v>
                </c:pt>
                <c:pt idx="1">
                  <c:v>7.4999999999999997E-2</c:v>
                </c:pt>
                <c:pt idx="2">
                  <c:v>6.2E-2</c:v>
                </c:pt>
                <c:pt idx="3">
                  <c:v>8.5000000000000006E-2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56032"/>
        <c:axId val="84557824"/>
      </c:barChart>
      <c:catAx>
        <c:axId val="8455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4557824"/>
        <c:crosses val="autoZero"/>
        <c:auto val="1"/>
        <c:lblAlgn val="ctr"/>
        <c:lblOffset val="100"/>
        <c:noMultiLvlLbl val="0"/>
      </c:catAx>
      <c:valAx>
        <c:axId val="84557824"/>
        <c:scaling>
          <c:orientation val="minMax"/>
        </c:scaling>
        <c:delete val="0"/>
        <c:axPos val="b"/>
        <c:majorGridlines/>
        <c:numFmt formatCode="0%" sourceLinked="0"/>
        <c:majorTickMark val="none"/>
        <c:minorTickMark val="none"/>
        <c:tickLblPos val="nextTo"/>
        <c:crossAx val="84556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SE" sz="1100"/>
              <a:t>Andel patienter med riskfaktorer</a:t>
            </a:r>
          </a:p>
          <a:p>
            <a:pPr>
              <a:defRPr/>
            </a:pPr>
            <a:r>
              <a:rPr lang="sv-SE" sz="1100"/>
              <a:t>-</a:t>
            </a:r>
            <a:r>
              <a:rPr lang="sv-SE" sz="1100" baseline="0"/>
              <a:t> år </a:t>
            </a:r>
            <a:r>
              <a:rPr lang="sv-SE" sz="1100"/>
              <a:t>2018 och 2019</a:t>
            </a:r>
          </a:p>
        </c:rich>
      </c:tx>
      <c:layout>
        <c:manualLayout>
          <c:xMode val="edge"/>
          <c:yMode val="edge"/>
          <c:x val="6.8386901775445111E-2"/>
          <c:y val="1.042848196337933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Blad2!$B$2</c:f>
              <c:strCache>
                <c:ptCount val="1"/>
                <c:pt idx="0">
                  <c:v>Akt kir ingrepp</c:v>
                </c:pt>
              </c:strCache>
            </c:strRef>
          </c:tx>
          <c:invertIfNegative val="0"/>
          <c:cat>
            <c:numRef>
              <c:f>Blad2!$C$1:$D$1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Blad2!$C$2:$D$2</c:f>
              <c:numCache>
                <c:formatCode>0.00%</c:formatCode>
                <c:ptCount val="2"/>
                <c:pt idx="0">
                  <c:v>0.247</c:v>
                </c:pt>
                <c:pt idx="1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Blad2!$B$3</c:f>
              <c:strCache>
                <c:ptCount val="1"/>
                <c:pt idx="0">
                  <c:v>Antibiotikabeh och profylax</c:v>
                </c:pt>
              </c:strCache>
            </c:strRef>
          </c:tx>
          <c:invertIfNegative val="0"/>
          <c:cat>
            <c:numRef>
              <c:f>Blad2!$C$1:$D$1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Blad2!$C$3:$D$3</c:f>
              <c:numCache>
                <c:formatCode>0.00%</c:formatCode>
                <c:ptCount val="2"/>
                <c:pt idx="0">
                  <c:v>0.33900000000000002</c:v>
                </c:pt>
                <c:pt idx="1">
                  <c:v>0.34200000000000003</c:v>
                </c:pt>
              </c:numCache>
            </c:numRef>
          </c:val>
        </c:ser>
        <c:ser>
          <c:idx val="2"/>
          <c:order val="2"/>
          <c:tx>
            <c:strRef>
              <c:f>Blad2!$B$4</c:f>
              <c:strCache>
                <c:ptCount val="1"/>
                <c:pt idx="0">
                  <c:v>CVK</c:v>
                </c:pt>
              </c:strCache>
            </c:strRef>
          </c:tx>
          <c:invertIfNegative val="0"/>
          <c:cat>
            <c:numRef>
              <c:f>Blad2!$C$1:$D$1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Blad2!$C$4:$D$4</c:f>
              <c:numCache>
                <c:formatCode>0.00%</c:formatCode>
                <c:ptCount val="2"/>
                <c:pt idx="0">
                  <c:v>0.18</c:v>
                </c:pt>
                <c:pt idx="1">
                  <c:v>0.128</c:v>
                </c:pt>
              </c:numCache>
            </c:numRef>
          </c:val>
        </c:ser>
        <c:ser>
          <c:idx val="3"/>
          <c:order val="3"/>
          <c:tx>
            <c:strRef>
              <c:f>Blad2!$B$5</c:f>
              <c:strCache>
                <c:ptCount val="1"/>
                <c:pt idx="0">
                  <c:v>Immunsuppr</c:v>
                </c:pt>
              </c:strCache>
            </c:strRef>
          </c:tx>
          <c:invertIfNegative val="0"/>
          <c:cat>
            <c:numRef>
              <c:f>Blad2!$C$1:$D$1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Blad2!$C$5:$D$5</c:f>
              <c:numCache>
                <c:formatCode>0.0%</c:formatCode>
                <c:ptCount val="2"/>
                <c:pt idx="0" formatCode="0.00%">
                  <c:v>7.4999999999999997E-2</c:v>
                </c:pt>
                <c:pt idx="1">
                  <c:v>6.2E-2</c:v>
                </c:pt>
              </c:numCache>
            </c:numRef>
          </c:val>
        </c:ser>
        <c:ser>
          <c:idx val="4"/>
          <c:order val="4"/>
          <c:tx>
            <c:strRef>
              <c:f>Blad2!$B$6</c:f>
              <c:strCache>
                <c:ptCount val="1"/>
                <c:pt idx="0">
                  <c:v>KAD</c:v>
                </c:pt>
              </c:strCache>
            </c:strRef>
          </c:tx>
          <c:invertIfNegative val="0"/>
          <c:cat>
            <c:numRef>
              <c:f>Blad2!$C$1:$D$1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Blad2!$C$6:$D$6</c:f>
              <c:numCache>
                <c:formatCode>0.00%</c:formatCode>
                <c:ptCount val="2"/>
                <c:pt idx="0">
                  <c:v>0.27300000000000002</c:v>
                </c:pt>
                <c:pt idx="1">
                  <c:v>0.23499999999999999</c:v>
                </c:pt>
              </c:numCache>
            </c:numRef>
          </c:val>
        </c:ser>
        <c:ser>
          <c:idx val="5"/>
          <c:order val="5"/>
          <c:tx>
            <c:strRef>
              <c:f>Blad2!$B$7</c:f>
              <c:strCache>
                <c:ptCount val="1"/>
                <c:pt idx="0">
                  <c:v>Mek vent</c:v>
                </c:pt>
              </c:strCache>
            </c:strRef>
          </c:tx>
          <c:invertIfNegative val="0"/>
          <c:cat>
            <c:numRef>
              <c:f>Blad2!$C$1:$D$1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Blad2!$C$7:$D$7</c:f>
              <c:numCache>
                <c:formatCode>0.00%</c:formatCode>
                <c:ptCount val="2"/>
                <c:pt idx="0">
                  <c:v>1.4999999999999999E-2</c:v>
                </c:pt>
                <c:pt idx="1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925056"/>
        <c:axId val="85332352"/>
      </c:barChart>
      <c:catAx>
        <c:axId val="8492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5332352"/>
        <c:crosses val="autoZero"/>
        <c:auto val="1"/>
        <c:lblAlgn val="ctr"/>
        <c:lblOffset val="100"/>
        <c:noMultiLvlLbl val="0"/>
      </c:catAx>
      <c:valAx>
        <c:axId val="8533235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84925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27810549323765"/>
          <c:y val="0.32709896279721423"/>
          <c:w val="0.17652691684506697"/>
          <c:h val="0.3610795941514285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SE" sz="1100"/>
              <a:t>Jämförelse</a:t>
            </a:r>
            <a:r>
              <a:rPr lang="sv-SE" sz="1100" baseline="0"/>
              <a:t> andel riskfaktorer</a:t>
            </a:r>
            <a:br>
              <a:rPr lang="sv-SE" sz="1100" baseline="0"/>
            </a:br>
            <a:r>
              <a:rPr lang="sv-SE" sz="1100" baseline="0"/>
              <a:t>- Region Norrbotten och riket</a:t>
            </a:r>
            <a:endParaRPr lang="sv-SE" sz="11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Blad2!$L$2</c:f>
              <c:strCache>
                <c:ptCount val="1"/>
                <c:pt idx="0">
                  <c:v>RN 2019</c:v>
                </c:pt>
              </c:strCache>
            </c:strRef>
          </c:tx>
          <c:invertIfNegative val="0"/>
          <c:cat>
            <c:strRef>
              <c:f>Blad2!$K$3:$K$8</c:f>
              <c:strCache>
                <c:ptCount val="6"/>
                <c:pt idx="0">
                  <c:v>Aktuellt kirurgiskt ingrepp</c:v>
                </c:pt>
                <c:pt idx="1">
                  <c:v>Antibiotikabehandling och profylax</c:v>
                </c:pt>
                <c:pt idx="2">
                  <c:v>CVK</c:v>
                </c:pt>
                <c:pt idx="3">
                  <c:v>Immunsuppressiv terapi</c:v>
                </c:pt>
                <c:pt idx="4">
                  <c:v>KAD</c:v>
                </c:pt>
                <c:pt idx="5">
                  <c:v>Mekanisk ventilation</c:v>
                </c:pt>
              </c:strCache>
            </c:strRef>
          </c:cat>
          <c:val>
            <c:numRef>
              <c:f>Blad2!$L$3:$L$8</c:f>
              <c:numCache>
                <c:formatCode>0.00%</c:formatCode>
                <c:ptCount val="6"/>
                <c:pt idx="0">
                  <c:v>0.24</c:v>
                </c:pt>
                <c:pt idx="1">
                  <c:v>0.34200000000000003</c:v>
                </c:pt>
                <c:pt idx="2">
                  <c:v>0.128</c:v>
                </c:pt>
                <c:pt idx="3" formatCode="0.0%">
                  <c:v>6.2E-2</c:v>
                </c:pt>
                <c:pt idx="4">
                  <c:v>0.23300000000000001</c:v>
                </c:pt>
                <c:pt idx="5">
                  <c:v>2E-3</c:v>
                </c:pt>
              </c:numCache>
            </c:numRef>
          </c:val>
        </c:ser>
        <c:ser>
          <c:idx val="1"/>
          <c:order val="1"/>
          <c:tx>
            <c:strRef>
              <c:f>Blad2!$M$2</c:f>
              <c:strCache>
                <c:ptCount val="1"/>
                <c:pt idx="0">
                  <c:v>Riket 2019</c:v>
                </c:pt>
              </c:strCache>
            </c:strRef>
          </c:tx>
          <c:invertIfNegative val="0"/>
          <c:cat>
            <c:strRef>
              <c:f>Blad2!$K$3:$K$8</c:f>
              <c:strCache>
                <c:ptCount val="6"/>
                <c:pt idx="0">
                  <c:v>Aktuellt kirurgiskt ingrepp</c:v>
                </c:pt>
                <c:pt idx="1">
                  <c:v>Antibiotikabehandling och profylax</c:v>
                </c:pt>
                <c:pt idx="2">
                  <c:v>CVK</c:v>
                </c:pt>
                <c:pt idx="3">
                  <c:v>Immunsuppressiv terapi</c:v>
                </c:pt>
                <c:pt idx="4">
                  <c:v>KAD</c:v>
                </c:pt>
                <c:pt idx="5">
                  <c:v>Mekanisk ventilation</c:v>
                </c:pt>
              </c:strCache>
            </c:strRef>
          </c:cat>
          <c:val>
            <c:numRef>
              <c:f>Blad2!$M$3:$M$8</c:f>
              <c:numCache>
                <c:formatCode>0.00%</c:formatCode>
                <c:ptCount val="6"/>
                <c:pt idx="0">
                  <c:v>0.26500000000000001</c:v>
                </c:pt>
                <c:pt idx="1">
                  <c:v>0.35199999999999998</c:v>
                </c:pt>
                <c:pt idx="2">
                  <c:v>0.129</c:v>
                </c:pt>
                <c:pt idx="3">
                  <c:v>8.1000000000000003E-2</c:v>
                </c:pt>
                <c:pt idx="4">
                  <c:v>0.218</c:v>
                </c:pt>
                <c:pt idx="5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952000"/>
        <c:axId val="88023424"/>
      </c:barChart>
      <c:catAx>
        <c:axId val="87952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88023424"/>
        <c:crosses val="autoZero"/>
        <c:auto val="1"/>
        <c:lblAlgn val="ctr"/>
        <c:lblOffset val="100"/>
        <c:noMultiLvlLbl val="0"/>
      </c:catAx>
      <c:valAx>
        <c:axId val="88023424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87952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SE" sz="1100"/>
              <a:t>Korrekt basala</a:t>
            </a:r>
            <a:r>
              <a:rPr lang="sv-SE" sz="1100" baseline="0"/>
              <a:t> hygienrutiner och klädregler 2015 - 2019</a:t>
            </a:r>
            <a:endParaRPr lang="sv-SE" sz="11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Blad1!$O$6</c:f>
              <c:strCache>
                <c:ptCount val="1"/>
                <c:pt idx="0">
                  <c:v>Klädregler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Blad1!$P$5:$T$5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Blad1!$P$6:$T$6</c:f>
              <c:numCache>
                <c:formatCode>0.00%</c:formatCode>
                <c:ptCount val="5"/>
                <c:pt idx="0">
                  <c:v>0.93</c:v>
                </c:pt>
                <c:pt idx="1">
                  <c:v>0.95699999999999996</c:v>
                </c:pt>
                <c:pt idx="2">
                  <c:v>0.92400000000000004</c:v>
                </c:pt>
                <c:pt idx="3">
                  <c:v>0.91400000000000003</c:v>
                </c:pt>
                <c:pt idx="4">
                  <c:v>0.94499999999999995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Blad1!$O$7</c:f>
              <c:strCache>
                <c:ptCount val="1"/>
                <c:pt idx="0">
                  <c:v>Hygienregler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Blad1!$P$5:$T$5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Blad1!$P$7:$T$7</c:f>
              <c:numCache>
                <c:formatCode>0.00%</c:formatCode>
                <c:ptCount val="5"/>
                <c:pt idx="0">
                  <c:v>0.77700000000000002</c:v>
                </c:pt>
                <c:pt idx="1">
                  <c:v>0.77100000000000002</c:v>
                </c:pt>
                <c:pt idx="2">
                  <c:v>0.746</c:v>
                </c:pt>
                <c:pt idx="3">
                  <c:v>0.69499999999999995</c:v>
                </c:pt>
                <c:pt idx="4">
                  <c:v>0.67600000000000005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Blad1!$O$8</c:f>
              <c:strCache>
                <c:ptCount val="1"/>
                <c:pt idx="0">
                  <c:v>Korrekt alla steg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Blad1!$P$5:$T$5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Blad1!$P$8:$T$8</c:f>
              <c:numCache>
                <c:formatCode>0.00%</c:formatCode>
                <c:ptCount val="5"/>
                <c:pt idx="0">
                  <c:v>0.746</c:v>
                </c:pt>
                <c:pt idx="1">
                  <c:v>0.748</c:v>
                </c:pt>
                <c:pt idx="2" formatCode="0%">
                  <c:v>0.7</c:v>
                </c:pt>
                <c:pt idx="3">
                  <c:v>0.64900000000000002</c:v>
                </c:pt>
                <c:pt idx="4">
                  <c:v>0.64300000000000002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Blad1!$O$9</c:f>
              <c:strCache>
                <c:ptCount val="1"/>
                <c:pt idx="0">
                  <c:v>Målvärde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Blad1!$P$5:$T$5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Blad1!$P$9:$T$9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975808"/>
        <c:axId val="110393216"/>
      </c:lineChart>
      <c:catAx>
        <c:axId val="1099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/>
        </c:spPr>
        <c:crossAx val="110393216"/>
        <c:crosses val="autoZero"/>
        <c:auto val="1"/>
        <c:lblAlgn val="ctr"/>
        <c:lblOffset val="100"/>
        <c:noMultiLvlLbl val="0"/>
      </c:catAx>
      <c:valAx>
        <c:axId val="1103932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sv-SE" sz="1100"/>
                  <a:t>Procent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crossAx val="1099758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solidFill>
        <a:srgbClr val="000000"/>
      </a:solidFill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Blad6!$Q$4</c:f>
              <c:strCache>
                <c:ptCount val="1"/>
                <c:pt idx="0">
                  <c:v>Hygiensteg</c:v>
                </c:pt>
              </c:strCache>
            </c:strRef>
          </c:tx>
          <c:cat>
            <c:strRef>
              <c:f>Blad6!$P$5:$P$11</c:f>
              <c:strCache>
                <c:ptCount val="7"/>
                <c:pt idx="0">
                  <c:v>Läkare</c:v>
                </c:pt>
                <c:pt idx="1">
                  <c:v>Sjuksköterska/barnmorska</c:v>
                </c:pt>
                <c:pt idx="2">
                  <c:v>Studerande</c:v>
                </c:pt>
                <c:pt idx="3">
                  <c:v>Tandläkare</c:v>
                </c:pt>
                <c:pt idx="4">
                  <c:v>Tandsköterska</c:v>
                </c:pt>
                <c:pt idx="5">
                  <c:v>Undersköterska/barnsköterska</c:v>
                </c:pt>
                <c:pt idx="6">
                  <c:v>Övriga</c:v>
                </c:pt>
              </c:strCache>
            </c:strRef>
          </c:cat>
          <c:val>
            <c:numRef>
              <c:f>Blad6!$Q$5:$Q$11</c:f>
              <c:numCache>
                <c:formatCode>0.00%</c:formatCode>
                <c:ptCount val="7"/>
                <c:pt idx="0">
                  <c:v>0.59399999999999997</c:v>
                </c:pt>
                <c:pt idx="1">
                  <c:v>0.70699999999999996</c:v>
                </c:pt>
                <c:pt idx="2" formatCode="0%">
                  <c:v>1</c:v>
                </c:pt>
                <c:pt idx="3">
                  <c:v>0.60299999999999998</c:v>
                </c:pt>
                <c:pt idx="4">
                  <c:v>0.68600000000000005</c:v>
                </c:pt>
                <c:pt idx="5">
                  <c:v>0.67100000000000004</c:v>
                </c:pt>
                <c:pt idx="6">
                  <c:v>0.76200000000000001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Blad6!$R$4</c:f>
              <c:strCache>
                <c:ptCount val="1"/>
                <c:pt idx="0">
                  <c:v>Klädregler</c:v>
                </c:pt>
              </c:strCache>
            </c:strRef>
          </c:tx>
          <c:cat>
            <c:strRef>
              <c:f>Blad6!$P$5:$P$11</c:f>
              <c:strCache>
                <c:ptCount val="7"/>
                <c:pt idx="0">
                  <c:v>Läkare</c:v>
                </c:pt>
                <c:pt idx="1">
                  <c:v>Sjuksköterska/barnmorska</c:v>
                </c:pt>
                <c:pt idx="2">
                  <c:v>Studerande</c:v>
                </c:pt>
                <c:pt idx="3">
                  <c:v>Tandläkare</c:v>
                </c:pt>
                <c:pt idx="4">
                  <c:v>Tandsköterska</c:v>
                </c:pt>
                <c:pt idx="5">
                  <c:v>Undersköterska/barnsköterska</c:v>
                </c:pt>
                <c:pt idx="6">
                  <c:v>Övriga</c:v>
                </c:pt>
              </c:strCache>
            </c:strRef>
          </c:cat>
          <c:val>
            <c:numRef>
              <c:f>Blad6!$R$5:$R$11</c:f>
              <c:numCache>
                <c:formatCode>0.00%</c:formatCode>
                <c:ptCount val="7"/>
                <c:pt idx="0">
                  <c:v>0.90100000000000002</c:v>
                </c:pt>
                <c:pt idx="1">
                  <c:v>0.93700000000000006</c:v>
                </c:pt>
                <c:pt idx="2" formatCode="0%">
                  <c:v>1</c:v>
                </c:pt>
                <c:pt idx="3">
                  <c:v>0.95199999999999996</c:v>
                </c:pt>
                <c:pt idx="4">
                  <c:v>0.95299999999999996</c:v>
                </c:pt>
                <c:pt idx="5">
                  <c:v>0.95199999999999996</c:v>
                </c:pt>
                <c:pt idx="6" formatCode="0%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Blad6!$S$4</c:f>
              <c:strCache>
                <c:ptCount val="1"/>
                <c:pt idx="0">
                  <c:v>Samtliga steg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ln>
                <a:solidFill>
                  <a:srgbClr val="92D050"/>
                </a:solidFill>
              </a:ln>
            </c:spPr>
          </c:marker>
          <c:cat>
            <c:strRef>
              <c:f>Blad6!$P$5:$P$11</c:f>
              <c:strCache>
                <c:ptCount val="7"/>
                <c:pt idx="0">
                  <c:v>Läkare</c:v>
                </c:pt>
                <c:pt idx="1">
                  <c:v>Sjuksköterska/barnmorska</c:v>
                </c:pt>
                <c:pt idx="2">
                  <c:v>Studerande</c:v>
                </c:pt>
                <c:pt idx="3">
                  <c:v>Tandläkare</c:v>
                </c:pt>
                <c:pt idx="4">
                  <c:v>Tandsköterska</c:v>
                </c:pt>
                <c:pt idx="5">
                  <c:v>Undersköterska/barnsköterska</c:v>
                </c:pt>
                <c:pt idx="6">
                  <c:v>Övriga</c:v>
                </c:pt>
              </c:strCache>
            </c:strRef>
          </c:cat>
          <c:val>
            <c:numRef>
              <c:f>Blad6!$S$5:$S$11</c:f>
              <c:numCache>
                <c:formatCode>0.00%</c:formatCode>
                <c:ptCount val="7"/>
                <c:pt idx="0">
                  <c:v>0.54500000000000004</c:v>
                </c:pt>
                <c:pt idx="1">
                  <c:v>0.66500000000000004</c:v>
                </c:pt>
                <c:pt idx="2" formatCode="0%">
                  <c:v>1</c:v>
                </c:pt>
                <c:pt idx="3">
                  <c:v>0.55600000000000005</c:v>
                </c:pt>
                <c:pt idx="4">
                  <c:v>0.66300000000000003</c:v>
                </c:pt>
                <c:pt idx="5">
                  <c:v>0.64400000000000002</c:v>
                </c:pt>
                <c:pt idx="6">
                  <c:v>0.76200000000000001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893568"/>
        <c:axId val="138895744"/>
      </c:lineChart>
      <c:catAx>
        <c:axId val="13889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8895744"/>
        <c:crosses val="autoZero"/>
        <c:auto val="1"/>
        <c:lblAlgn val="ctr"/>
        <c:lblOffset val="100"/>
        <c:noMultiLvlLbl val="0"/>
      </c:catAx>
      <c:valAx>
        <c:axId val="13889574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8893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0.2376</cdr:x>
      <cdr:y>0.53215</cdr:y>
    </cdr:from>
    <cdr:to>
      <cdr:x>0.27409</cdr:x>
      <cdr:y>0.84896</cdr:y>
    </cdr:to>
    <cdr:sp macro="" textlink="">
      <cdr:nvSpPr>
        <cdr:cNvPr id="2" name="Ellips 1"/>
        <cdr:cNvSpPr/>
      </cdr:nvSpPr>
      <cdr:spPr bwMode="auto">
        <a:xfrm xmlns:a="http://schemas.openxmlformats.org/drawingml/2006/main" rot="2690200">
          <a:off x="1870735" y="1844643"/>
          <a:ext cx="287272" cy="109820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2019-09-12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5848" y="177521"/>
            <a:ext cx="7819901" cy="598994"/>
          </a:xfrm>
        </p:spPr>
        <p:txBody>
          <a:bodyPr lIns="68580" tIns="34290" rIns="68580" bIns="34290"/>
          <a:lstStyle/>
          <a:p>
            <a:r>
              <a:rPr lang="sv-SE" sz="1800" dirty="0"/>
              <a:t>Punktprevalensmätningar 2019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242800" y="1159932"/>
            <a:ext cx="6505997" cy="700133"/>
          </a:xfrm>
        </p:spPr>
        <p:txBody>
          <a:bodyPr lIns="68580" tIns="34290" rIns="68580" bIns="34290"/>
          <a:lstStyle/>
          <a:p>
            <a:pPr marL="342892" indent="-342892" algn="l">
              <a:buFont typeface="Arial" panose="020B0604020202020204" pitchFamily="34" charset="0"/>
              <a:buChar char="•"/>
            </a:pPr>
            <a:endParaRPr lang="sv-SE" sz="1500" dirty="0"/>
          </a:p>
          <a:p>
            <a:pPr marL="342892" indent="-342892">
              <a:buFont typeface="Arial" panose="020B0604020202020204" pitchFamily="34" charset="0"/>
              <a:buChar char="•"/>
            </a:pPr>
            <a:r>
              <a:rPr lang="sv-SE" sz="1500" dirty="0" smtClean="0"/>
              <a:t>VRI </a:t>
            </a:r>
            <a:r>
              <a:rPr lang="sv-SE" sz="1500" dirty="0"/>
              <a:t>(vårdrelaterade infektioner) onsdag 20 mars</a:t>
            </a:r>
          </a:p>
          <a:p>
            <a:pPr marL="342892" indent="-342892">
              <a:buFont typeface="Arial" panose="020B0604020202020204" pitchFamily="34" charset="0"/>
              <a:buChar char="•"/>
            </a:pPr>
            <a:r>
              <a:rPr lang="sv-SE" sz="1500" dirty="0"/>
              <a:t>BHK (basala hygienrutiner och klädregler) vecka 13 (25-31 april)</a:t>
            </a:r>
          </a:p>
        </p:txBody>
      </p:sp>
      <p:sp>
        <p:nvSpPr>
          <p:cNvPr id="5" name="Ellips 4"/>
          <p:cNvSpPr/>
          <p:nvPr/>
        </p:nvSpPr>
        <p:spPr bwMode="auto">
          <a:xfrm>
            <a:off x="973665" y="1168400"/>
            <a:ext cx="7044267" cy="1253067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043843"/>
              </p:ext>
            </p:extLst>
          </p:nvPr>
        </p:nvGraphicFramePr>
        <p:xfrm>
          <a:off x="2294467" y="2599268"/>
          <a:ext cx="4572000" cy="2404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5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lIns="91436" tIns="45718" rIns="91436" bIns="45718"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 lIns="91436" tIns="45718" rIns="91436" bIns="45718"/>
          <a:lstStyle/>
          <a:p>
            <a:endParaRPr lang="sv-SE" dirty="0"/>
          </a:p>
        </p:txBody>
      </p:sp>
      <p:pic>
        <p:nvPicPr>
          <p:cNvPr id="5122" name="Picture 2" descr="\\nll.se\hemkataloger\katalog2\lbjesmuh\USF\Skrivbord\BHK\VRI fördelat efter diagnosgrupp prel resultat ppm-mätning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9" y="332079"/>
            <a:ext cx="7253754" cy="440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9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4936" y="425934"/>
            <a:ext cx="7992533" cy="337056"/>
          </a:xfrm>
        </p:spPr>
        <p:txBody>
          <a:bodyPr lIns="91436" tIns="45718" rIns="91436" bIns="45718"/>
          <a:lstStyle/>
          <a:p>
            <a:pPr algn="ctr"/>
            <a:r>
              <a:rPr lang="sv-SE" sz="1800" dirty="0"/>
              <a:t>BHK 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84201" y="963003"/>
            <a:ext cx="8043333" cy="3722773"/>
          </a:xfrm>
        </p:spPr>
        <p:txBody>
          <a:bodyPr lIns="91436" tIns="45718" rIns="91436" bIns="45718"/>
          <a:lstStyle/>
          <a:p>
            <a:r>
              <a:rPr lang="sv-SE" sz="1400" dirty="0" smtClean="0"/>
              <a:t>Norrbotten försämrar sina resultat något; 64,3 procent (andel korrekt genomförande i samtliga steg), jämfört med 64,9 procent föregående år</a:t>
            </a:r>
            <a:r>
              <a:rPr lang="sv-SE" sz="1400" dirty="0"/>
              <a:t>. Riket ligger </a:t>
            </a:r>
            <a:r>
              <a:rPr lang="sv-SE" sz="1400" dirty="0" smtClean="0"/>
              <a:t>i år på </a:t>
            </a:r>
            <a:r>
              <a:rPr lang="sv-SE" sz="1400" dirty="0"/>
              <a:t>74,5 procent. </a:t>
            </a:r>
            <a:r>
              <a:rPr lang="sv-SE" sz="1400" dirty="0" smtClean="0"/>
              <a:t>Det är inom området hygienrutiner</a:t>
            </a:r>
            <a:r>
              <a:rPr lang="sv-SE" sz="1400" dirty="0"/>
              <a:t> </a:t>
            </a:r>
            <a:r>
              <a:rPr lang="sv-SE" sz="1400" dirty="0" smtClean="0"/>
              <a:t>som Norrbottens resultat försämrats.</a:t>
            </a:r>
          </a:p>
          <a:p>
            <a:r>
              <a:rPr lang="sv-SE" sz="1400" dirty="0" smtClean="0"/>
              <a:t>Följsamheten för klädregler i Norrbotten har förbättrats och ligger på 94,5 procent, jämfört med 91,4 procent föregående år. Riket ligger i år på 93 procent. </a:t>
            </a:r>
          </a:p>
          <a:p>
            <a:r>
              <a:rPr lang="sv-SE" sz="1400" dirty="0" smtClean="0"/>
              <a:t>Följsamheten för hygienrutiner ligger på 67,6 procent, jämfört med 69,5 procent föregående år. Riket ligger i år på 78,1 procent. </a:t>
            </a:r>
          </a:p>
          <a:p>
            <a:r>
              <a:rPr lang="sv-SE" sz="1400" dirty="0" smtClean="0"/>
              <a:t>Avseende hygienrutinerna så kan det nämnas att resultaten för plastförkläde har sjunkit till 84,3 procent, jämfört med 88,9 procent föregående år. Riket ligger i år på 93,4 procent</a:t>
            </a:r>
            <a:r>
              <a:rPr lang="sv-SE" sz="1400" dirty="0"/>
              <a:t>. </a:t>
            </a:r>
            <a:r>
              <a:rPr lang="sv-SE" sz="1400" dirty="0" smtClean="0"/>
              <a:t>Området </a:t>
            </a:r>
            <a:r>
              <a:rPr lang="sv-SE" sz="1400" dirty="0"/>
              <a:t>med lägsta värdet är desinfektion av händer före patientnära arbete. </a:t>
            </a:r>
            <a:endParaRPr lang="sv-SE" sz="1400" dirty="0" smtClean="0"/>
          </a:p>
          <a:p>
            <a:r>
              <a:rPr lang="sv-SE" sz="1400" dirty="0" smtClean="0"/>
              <a:t>Totalt var det 655 enheter som gjorde PPM-mätningar avseende BHK för 2019.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096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67322" y="155774"/>
            <a:ext cx="5978095" cy="436897"/>
          </a:xfrm>
        </p:spPr>
        <p:txBody>
          <a:bodyPr lIns="91436" tIns="45718" rIns="91436" bIns="45718"/>
          <a:lstStyle/>
          <a:p>
            <a:pPr algn="ctr"/>
            <a:r>
              <a:rPr lang="sv-SE" sz="2000" dirty="0"/>
              <a:t>Andel korrekt genomförande i samtliga steg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45" y="711201"/>
            <a:ext cx="7617318" cy="38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lips 6"/>
          <p:cNvSpPr/>
          <p:nvPr/>
        </p:nvSpPr>
        <p:spPr bwMode="auto">
          <a:xfrm>
            <a:off x="1159936" y="999067"/>
            <a:ext cx="618067" cy="20319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Ellips 7"/>
          <p:cNvSpPr/>
          <p:nvPr/>
        </p:nvSpPr>
        <p:spPr bwMode="auto">
          <a:xfrm>
            <a:off x="1075270" y="3488268"/>
            <a:ext cx="702733" cy="18626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9469" y="181169"/>
            <a:ext cx="8365066" cy="428430"/>
          </a:xfrm>
        </p:spPr>
        <p:txBody>
          <a:bodyPr lIns="91436" tIns="45718" rIns="91436" bIns="45718"/>
          <a:lstStyle/>
          <a:p>
            <a:pPr algn="ctr"/>
            <a:r>
              <a:rPr lang="sv-SE" sz="2000" dirty="0"/>
              <a:t>Andel korrekt genomförande av samtliga klädregler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7" y="812801"/>
            <a:ext cx="8441266" cy="373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 3"/>
          <p:cNvSpPr/>
          <p:nvPr/>
        </p:nvSpPr>
        <p:spPr bwMode="auto">
          <a:xfrm>
            <a:off x="855136" y="1075268"/>
            <a:ext cx="592667" cy="19473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5" name="Ellips 4"/>
          <p:cNvSpPr/>
          <p:nvPr/>
        </p:nvSpPr>
        <p:spPr bwMode="auto">
          <a:xfrm>
            <a:off x="745070" y="2032003"/>
            <a:ext cx="778933" cy="135467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735" y="248906"/>
            <a:ext cx="8094133" cy="445363"/>
          </a:xfrm>
        </p:spPr>
        <p:txBody>
          <a:bodyPr lIns="91436" tIns="45718" rIns="91436" bIns="45718"/>
          <a:lstStyle/>
          <a:p>
            <a:pPr algn="ctr"/>
            <a:r>
              <a:rPr lang="sv-SE" sz="2000" dirty="0"/>
              <a:t>Andel korrekt genomförande av samtliga hygienrutiner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" y="795868"/>
            <a:ext cx="8111067" cy="377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 3"/>
          <p:cNvSpPr/>
          <p:nvPr/>
        </p:nvSpPr>
        <p:spPr bwMode="auto">
          <a:xfrm>
            <a:off x="939802" y="1041403"/>
            <a:ext cx="711200" cy="24553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5" name="Ellips 4"/>
          <p:cNvSpPr/>
          <p:nvPr/>
        </p:nvSpPr>
        <p:spPr bwMode="auto">
          <a:xfrm>
            <a:off x="939802" y="3708403"/>
            <a:ext cx="711200" cy="16933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4" tIns="45717" rIns="91434" bIns="45717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2663" y="203202"/>
            <a:ext cx="8674925" cy="372533"/>
          </a:xfrm>
        </p:spPr>
        <p:txBody>
          <a:bodyPr lIns="91436" tIns="45718" rIns="91436" bIns="45718"/>
          <a:lstStyle/>
          <a:p>
            <a:pPr algn="ctr"/>
            <a:r>
              <a:rPr lang="sv-SE" sz="1800" dirty="0"/>
              <a:t>Fördelning andel samtliga 8 steg/korrekt hygiensteg/klädregler i Norrbotten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 lIns="91436" tIns="45718" rIns="91436" bIns="45718"/>
          <a:lstStyle/>
          <a:p>
            <a:endParaRPr lang="sv-SE" dirty="0"/>
          </a:p>
        </p:txBody>
      </p:sp>
      <p:pic>
        <p:nvPicPr>
          <p:cNvPr id="4098" name="Picture 2" descr="\\nll.se\hemkataloger\katalog2\lbjesmuh\USF\Skrivbord\BHK\RN - Andel med korrek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8136"/>
            <a:ext cx="9144000" cy="438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3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259681"/>
            <a:ext cx="5978095" cy="292523"/>
          </a:xfrm>
        </p:spPr>
        <p:txBody>
          <a:bodyPr lIns="68580" tIns="34290" rIns="68580" bIns="34290"/>
          <a:lstStyle/>
          <a:p>
            <a:pPr algn="ctr"/>
            <a:r>
              <a:rPr lang="sv-SE" sz="1800" dirty="0"/>
              <a:t>BHK 2019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9090711"/>
              </p:ext>
            </p:extLst>
          </p:nvPr>
        </p:nvGraphicFramePr>
        <p:xfrm>
          <a:off x="1255816" y="765958"/>
          <a:ext cx="6849093" cy="3669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16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16030" y="524824"/>
            <a:ext cx="8094133" cy="338667"/>
          </a:xfrm>
        </p:spPr>
        <p:txBody>
          <a:bodyPr lIns="91436" tIns="45718" rIns="91436" bIns="45718"/>
          <a:lstStyle/>
          <a:p>
            <a:pPr algn="ctr"/>
            <a:r>
              <a:rPr lang="sv-SE" sz="1800" dirty="0"/>
              <a:t>Uppdelat per yrkesgrupp</a:t>
            </a:r>
            <a:br>
              <a:rPr lang="sv-SE" sz="1800" dirty="0"/>
            </a:br>
            <a:r>
              <a:rPr lang="sv-SE" sz="1500" dirty="0"/>
              <a:t>- andel med korrekt i samtliga steg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480826"/>
              </p:ext>
            </p:extLst>
          </p:nvPr>
        </p:nvGraphicFramePr>
        <p:xfrm>
          <a:off x="634999" y="1007534"/>
          <a:ext cx="7992533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4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1630" y="224055"/>
            <a:ext cx="5978095" cy="372682"/>
          </a:xfrm>
        </p:spPr>
        <p:txBody>
          <a:bodyPr lIns="68580" tIns="34290" rIns="68580" bIns="34290"/>
          <a:lstStyle/>
          <a:p>
            <a:pPr algn="ctr"/>
            <a:r>
              <a:rPr lang="sv-SE" sz="1800" dirty="0"/>
              <a:t>VRI 2019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7060583"/>
              </p:ext>
            </p:extLst>
          </p:nvPr>
        </p:nvGraphicFramePr>
        <p:xfrm>
          <a:off x="552203" y="881743"/>
          <a:ext cx="7873340" cy="34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 4"/>
          <p:cNvSpPr/>
          <p:nvPr/>
        </p:nvSpPr>
        <p:spPr bwMode="auto">
          <a:xfrm rot="19145700">
            <a:off x="517815" y="3058295"/>
            <a:ext cx="889658" cy="31883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000">
              <a:latin typeface="Arial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6629400" y="4368800"/>
            <a:ext cx="19642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i="1" dirty="0" smtClean="0"/>
              <a:t>Diagrammet avser somatisk vård</a:t>
            </a:r>
            <a:endParaRPr lang="sv-SE" sz="900" i="1" dirty="0"/>
          </a:p>
        </p:txBody>
      </p:sp>
    </p:spTree>
    <p:extLst>
      <p:ext uri="{BB962C8B-B14F-4D97-AF65-F5344CB8AC3E}">
        <p14:creationId xmlns:p14="http://schemas.microsoft.com/office/powerpoint/2010/main" val="21077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6321" y="564592"/>
            <a:ext cx="8178800" cy="419963"/>
          </a:xfrm>
        </p:spPr>
        <p:txBody>
          <a:bodyPr lIns="91436" tIns="45718" rIns="91436" bIns="45718"/>
          <a:lstStyle/>
          <a:p>
            <a:pPr algn="ctr"/>
            <a:r>
              <a:rPr lang="sv-SE" sz="1800" dirty="0"/>
              <a:t>VRI 2019</a:t>
            </a:r>
            <a:r>
              <a:rPr lang="sv-SE" sz="2000" dirty="0"/>
              <a:t/>
            </a:r>
            <a:br>
              <a:rPr lang="sv-SE" sz="2000" dirty="0"/>
            </a:b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0268" y="1244600"/>
            <a:ext cx="8119534" cy="3462867"/>
          </a:xfrm>
        </p:spPr>
        <p:txBody>
          <a:bodyPr lIns="91436" tIns="45718" rIns="91436" bIns="45718"/>
          <a:lstStyle/>
          <a:p>
            <a:r>
              <a:rPr lang="sv-SE" sz="1400" dirty="0" smtClean="0"/>
              <a:t>Andel patienter med vårdrelaterad infektion inom somatisk och psykiatrisk slutenvård ligger för Region Norrbotten på 9,5 procent. Motsvarande siffra föregående år ligger på 5,6 procent.</a:t>
            </a:r>
          </a:p>
          <a:p>
            <a:r>
              <a:rPr lang="sv-SE" sz="1400" dirty="0" smtClean="0"/>
              <a:t>Uppdelat inom åldersgrupper så ses störst andel (14,6 procent) VRI inom åldersgruppen 50-64 år. Ingen VRI finns registrerad inom gruppen 0-17 år.</a:t>
            </a:r>
          </a:p>
          <a:p>
            <a:r>
              <a:rPr lang="sv-SE" sz="1400" dirty="0" smtClean="0"/>
              <a:t>Uppdelat på kön så ses, till skillnad från tidigare år, en större andel VRI hos kvinnor (10,8 procent) jämfört med hos män (8,5 procent).</a:t>
            </a:r>
          </a:p>
          <a:p>
            <a:r>
              <a:rPr lang="sv-SE" sz="1400" dirty="0" smtClean="0"/>
              <a:t>Uppdelat på olika specialitetsgrupper avser över hälften av registrerade VRI (57,1 procent) infektion. I nämnd ordning följer därefter kirurgisk specialitet, invärtes medicinsk specialitet samt gynekologi. Ytterligare områden finns med mindre andel.</a:t>
            </a:r>
          </a:p>
        </p:txBody>
      </p:sp>
    </p:spTree>
    <p:extLst>
      <p:ext uri="{BB962C8B-B14F-4D97-AF65-F5344CB8AC3E}">
        <p14:creationId xmlns:p14="http://schemas.microsoft.com/office/powerpoint/2010/main" val="4442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1800" dirty="0"/>
              <a:t>Resultat för läns- och närsjukvården</a:t>
            </a:r>
            <a:br>
              <a:rPr lang="sv-SE" sz="1800" dirty="0"/>
            </a:br>
            <a:r>
              <a:rPr lang="sv-SE" sz="1400" dirty="0" smtClean="0"/>
              <a:t>- resultaten baseras på respektive divisions egna rapporteringar</a:t>
            </a:r>
            <a:endParaRPr lang="sv-SE" sz="1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6532" y="1602821"/>
            <a:ext cx="7882467" cy="3049084"/>
          </a:xfrm>
        </p:spPr>
        <p:txBody>
          <a:bodyPr/>
          <a:lstStyle/>
          <a:p>
            <a:pPr hangingPunct="0"/>
            <a:r>
              <a:rPr lang="sv-SE" sz="1400" dirty="0" smtClean="0"/>
              <a:t>Inom </a:t>
            </a:r>
            <a:r>
              <a:rPr lang="sv-SE" sz="1400" dirty="0"/>
              <a:t>länssjukvården deltog 127 inneliggande patienter i mätningen. Av dessa hade nio patienter VRI, vilket motsvarar 7,1 %. Det är ett sämre resultat än motsvarande siffra föregående år (5,8 procent). </a:t>
            </a:r>
            <a:endParaRPr lang="sv-SE" sz="1400" dirty="0" smtClean="0"/>
          </a:p>
          <a:p>
            <a:pPr marL="0" indent="0" hangingPunct="0">
              <a:buNone/>
            </a:pPr>
            <a:endParaRPr lang="sv-SE" sz="1400" b="1" dirty="0"/>
          </a:p>
          <a:p>
            <a:r>
              <a:rPr lang="sv-SE" sz="1400" dirty="0"/>
              <a:t>Inom närsjukvården deltog 309 inneliggande patienter i mätningen. Resultatet för divisionen på 10 procent är en försämring från föregående år då värdet låg på 5,5 procent.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69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84372"/>
            <a:ext cx="5978095" cy="301430"/>
          </a:xfrm>
        </p:spPr>
        <p:txBody>
          <a:bodyPr lIns="68580" tIns="34290" rIns="68580" bIns="34290"/>
          <a:lstStyle/>
          <a:p>
            <a:pPr algn="ctr"/>
            <a:r>
              <a:rPr lang="sv-SE" sz="1800" dirty="0"/>
              <a:t>VRI 2019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58287" y="1266262"/>
            <a:ext cx="2671949" cy="2439127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marL="214308" indent="-214308" fontAlgn="base" hangingPunct="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</a:rPr>
              <a:t>I Region Norrbotten fanns totalt 421 patienter inskrivna den aktuella mätdagen och hos 40 av dessa patienter registrerades med en vårdrelaterad infektion.</a:t>
            </a:r>
          </a:p>
          <a:p>
            <a:pPr marL="214308" indent="-214308" fontAlgn="base" hangingPunct="0">
              <a:buFont typeface="Arial" panose="020B0604020202020204" pitchFamily="34" charset="0"/>
              <a:buChar char="•"/>
            </a:pPr>
            <a:endParaRPr lang="sv-SE" sz="1400" dirty="0">
              <a:latin typeface="+mj-lt"/>
            </a:endParaRPr>
          </a:p>
          <a:p>
            <a:pPr marL="214308" indent="-214308" fontAlgn="base" hangingPunct="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</a:rPr>
              <a:t>Från </a:t>
            </a:r>
            <a:r>
              <a:rPr lang="sv-SE" sz="1400" dirty="0" smtClean="0">
                <a:latin typeface="+mj-lt"/>
              </a:rPr>
              <a:t>2016 </a:t>
            </a:r>
            <a:r>
              <a:rPr lang="sv-SE" sz="1400" dirty="0">
                <a:latin typeface="+mj-lt"/>
              </a:rPr>
              <a:t>har andelen patienter med VRI successivt </a:t>
            </a:r>
            <a:r>
              <a:rPr lang="sv-SE" sz="1400" dirty="0" smtClean="0">
                <a:latin typeface="+mj-lt"/>
              </a:rPr>
              <a:t>minskat: För </a:t>
            </a:r>
            <a:r>
              <a:rPr lang="sv-SE" sz="1400" dirty="0">
                <a:latin typeface="+mj-lt"/>
              </a:rPr>
              <a:t>2019 ses istället en </a:t>
            </a:r>
            <a:r>
              <a:rPr lang="sv-SE" sz="1400" dirty="0" smtClean="0">
                <a:latin typeface="+mj-lt"/>
              </a:rPr>
              <a:t>ökning. </a:t>
            </a:r>
            <a:endParaRPr lang="sv-SE" sz="1400" dirty="0">
              <a:latin typeface="+mj-lt"/>
            </a:endParaRP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141338"/>
              </p:ext>
            </p:extLst>
          </p:nvPr>
        </p:nvGraphicFramePr>
        <p:xfrm>
          <a:off x="3251200" y="1056217"/>
          <a:ext cx="5427133" cy="342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26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4911" y="446716"/>
            <a:ext cx="5978095" cy="301430"/>
          </a:xfrm>
        </p:spPr>
        <p:txBody>
          <a:bodyPr lIns="68580" tIns="34290" rIns="68580" bIns="34290"/>
          <a:lstStyle/>
          <a:p>
            <a:pPr algn="ctr"/>
            <a:r>
              <a:rPr lang="sv-SE" sz="1800" dirty="0"/>
              <a:t>VRI 2019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13757" y="1353787"/>
            <a:ext cx="2360221" cy="222368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marL="257168" indent="-257168" fontAlgn="base" hangingPunct="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</a:rPr>
              <a:t>Andel kvinnor med VRI för 2019 är 10,8 procent och för männen ligger värdet på 8,5 procent.</a:t>
            </a:r>
          </a:p>
          <a:p>
            <a:pPr marL="257168" indent="-257168" fontAlgn="base" hangingPunct="0">
              <a:buFont typeface="Arial" panose="020B0604020202020204" pitchFamily="34" charset="0"/>
              <a:buChar char="•"/>
            </a:pPr>
            <a:endParaRPr lang="sv-SE" sz="1400" dirty="0">
              <a:latin typeface="+mj-lt"/>
            </a:endParaRPr>
          </a:p>
          <a:p>
            <a:pPr marL="257168" indent="-257168" fontAlgn="base" hangingPunct="0">
              <a:buFont typeface="Arial" panose="020B0604020202020204" pitchFamily="34" charset="0"/>
              <a:buChar char="•"/>
            </a:pPr>
            <a:r>
              <a:rPr lang="sv-SE" sz="1400" dirty="0"/>
              <a:t>Till skillnad från tidigare år så står kvinnorna för en något högre andel VRI jämfört med männen.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097143"/>
              </p:ext>
            </p:extLst>
          </p:nvPr>
        </p:nvGraphicFramePr>
        <p:xfrm>
          <a:off x="3009352" y="1066800"/>
          <a:ext cx="5781800" cy="336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73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84371"/>
            <a:ext cx="5978095" cy="274710"/>
          </a:xfrm>
        </p:spPr>
        <p:txBody>
          <a:bodyPr lIns="68580" tIns="34290" rIns="68580" bIns="34290"/>
          <a:lstStyle/>
          <a:p>
            <a:pPr algn="ctr"/>
            <a:r>
              <a:rPr lang="sv-SE" sz="1800" dirty="0"/>
              <a:t>VRI 2019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8499245"/>
              </p:ext>
            </p:extLst>
          </p:nvPr>
        </p:nvGraphicFramePr>
        <p:xfrm>
          <a:off x="1229099" y="952998"/>
          <a:ext cx="6190013" cy="3390053"/>
        </p:xfrm>
        <a:graphic>
          <a:graphicData uri="http://schemas.openxmlformats.org/drawingml/2006/table">
            <a:tbl>
              <a:tblPr firstRow="1" firstCol="1" bandRow="1"/>
              <a:tblGrid>
                <a:gridCol w="4774889"/>
                <a:gridCol w="707562"/>
                <a:gridCol w="707562"/>
              </a:tblGrid>
              <a:tr h="247997">
                <a:tc rowSpan="2"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Typ av </a:t>
                      </a:r>
                      <a:r>
                        <a:rPr lang="sv-SE" sz="1100" b="1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VRI inom Region Norrbotten 2018</a:t>
                      </a:r>
                      <a:r>
                        <a:rPr lang="sv-SE" sz="1100" b="1" baseline="0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 och 2019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Antal patienter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4799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2018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2019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12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Läkemedelsrelaterad  infektion</a:t>
                      </a:r>
                      <a:b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sv-SE" sz="1100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- t ex Clostridium </a:t>
                      </a:r>
                      <a:r>
                        <a:rPr lang="sv-SE" sz="1100" dirty="0" err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difficile</a:t>
                      </a:r>
                      <a:r>
                        <a:rPr lang="sv-SE" sz="1100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 eller infektion vid behandling med cytostatika, immunhämmande eller kortison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4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11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487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Postoperativ infektion</a:t>
                      </a:r>
                      <a:r>
                        <a:rPr lang="sv-SE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sv-SE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sv-SE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sv-SE" sz="110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ytlig eller djup infektion i operationsområdet med debut mindre än 30 dagar efter kirurgi utan implantat eller mindre än 1 år efter kirurgi med implantat    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5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 smtClean="0">
                          <a:effectLst/>
                          <a:latin typeface="Times"/>
                          <a:ea typeface="Calibri"/>
                          <a:cs typeface="Times New Roman"/>
                        </a:rPr>
                        <a:t>6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486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Övriga ingreppsrelaterade infektioner</a:t>
                      </a:r>
                      <a:r>
                        <a:rPr lang="sv-SE" sz="1100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sv-SE" sz="1100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sv-SE" sz="1100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- t ex vid kvarliggande urinkateter, central </a:t>
                      </a:r>
                      <a:r>
                        <a:rPr lang="sv-SE" sz="1100" dirty="0" err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venkatater</a:t>
                      </a:r>
                      <a:r>
                        <a:rPr lang="sv-SE" sz="1100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 samt hjärn- eller lungdränage och lunginflammation vid respiratorvård vid 48 timmar eller mer än 48 timmar efter startad behandling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11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7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Övriga vårdrelaterade infektioner</a:t>
                      </a:r>
                      <a:r>
                        <a:rPr lang="sv-SE" sz="110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sv-SE" sz="1100">
                          <a:effectLst/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sv-SE" sz="110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- alla andra infektioner som debuterat vid 48 timmar eller mer än 48 timmar efter inskrivningen på sjukhus och inte kan hänföras till någon av de ovanstående typerna.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6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16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74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Totalt antal patienter med VRI </a:t>
                      </a:r>
                      <a:r>
                        <a:rPr lang="sv-SE" sz="1100" b="1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2018</a:t>
                      </a: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, respektive </a:t>
                      </a:r>
                      <a:r>
                        <a:rPr lang="sv-SE" sz="1100" b="1" dirty="0" smtClean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2019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26</a:t>
                      </a:r>
                      <a:endParaRPr lang="sv-SE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b="1" dirty="0">
                          <a:effectLst/>
                          <a:latin typeface="Times"/>
                          <a:ea typeface="Times New Roman"/>
                          <a:cs typeface="Times New Roman"/>
                        </a:rPr>
                        <a:t>40</a:t>
                      </a: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653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0537" y="295306"/>
            <a:ext cx="5978095" cy="239084"/>
          </a:xfrm>
        </p:spPr>
        <p:txBody>
          <a:bodyPr lIns="68580" tIns="34290" rIns="68580" bIns="34290"/>
          <a:lstStyle/>
          <a:p>
            <a:pPr algn="ctr"/>
            <a:r>
              <a:rPr lang="sv-SE" sz="1800" dirty="0"/>
              <a:t>VRI 2019</a:t>
            </a: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7103289"/>
              </p:ext>
            </p:extLst>
          </p:nvPr>
        </p:nvGraphicFramePr>
        <p:xfrm>
          <a:off x="3005667" y="694708"/>
          <a:ext cx="5883015" cy="3653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382977" y="1012922"/>
            <a:ext cx="2360221" cy="340349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marL="257168" indent="-257168" fontAlgn="base" hangingPunct="0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sv-SE" sz="1400" dirty="0">
                <a:ea typeface="Times New Roman"/>
                <a:cs typeface="Times New Roman"/>
              </a:rPr>
              <a:t>För 2019 har 34,2 procent av patienterna antibiotikabehandling </a:t>
            </a:r>
            <a:br>
              <a:rPr lang="sv-SE" sz="1400" dirty="0">
                <a:ea typeface="Times New Roman"/>
                <a:cs typeface="Times New Roman"/>
              </a:rPr>
            </a:br>
            <a:r>
              <a:rPr lang="sv-SE" sz="1400" dirty="0">
                <a:ea typeface="Times New Roman"/>
                <a:cs typeface="Times New Roman"/>
              </a:rPr>
              <a:t>- i stort sett oförändrat jämfört med föregående år. </a:t>
            </a:r>
          </a:p>
          <a:p>
            <a:pPr marL="257168" indent="-257168" fontAlgn="base" hangingPunct="0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sv-SE" sz="1400" dirty="0" smtClean="0">
                <a:ea typeface="Times New Roman"/>
                <a:cs typeface="Times New Roman"/>
              </a:rPr>
              <a:t>Övriga </a:t>
            </a:r>
            <a:r>
              <a:rPr lang="sv-SE" sz="1400" dirty="0">
                <a:ea typeface="Times New Roman"/>
                <a:cs typeface="Times New Roman"/>
              </a:rPr>
              <a:t>områden har minskat andelen patienter med respektive </a:t>
            </a:r>
            <a:r>
              <a:rPr lang="sv-SE" sz="1400" dirty="0" smtClean="0">
                <a:ea typeface="Times New Roman"/>
                <a:cs typeface="Times New Roman"/>
              </a:rPr>
              <a:t>riskfaktor.</a:t>
            </a:r>
          </a:p>
          <a:p>
            <a:pPr marL="257168" indent="-257168" fontAlgn="base" hangingPunct="0">
              <a:spcBef>
                <a:spcPts val="225"/>
              </a:spcBef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sv-SE" sz="1400" dirty="0" smtClean="0">
                <a:ea typeface="Times New Roman"/>
                <a:cs typeface="Times New Roman"/>
              </a:rPr>
              <a:t>Den </a:t>
            </a:r>
            <a:r>
              <a:rPr lang="sv-SE" sz="1400" dirty="0">
                <a:ea typeface="Times New Roman"/>
                <a:cs typeface="Times New Roman"/>
              </a:rPr>
              <a:t>största minskningen ses då för CVK som 2019 ligger på 12,8 procent, jämfört med 18 procent 2018.</a:t>
            </a:r>
            <a:endParaRPr lang="sv-SE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213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232962"/>
            <a:ext cx="5978095" cy="301430"/>
          </a:xfrm>
        </p:spPr>
        <p:txBody>
          <a:bodyPr lIns="68580" tIns="34290" rIns="68580" bIns="34290"/>
          <a:lstStyle/>
          <a:p>
            <a:pPr algn="ctr"/>
            <a:r>
              <a:rPr lang="sv-SE" sz="1800" dirty="0"/>
              <a:t>VRI 2019</a:t>
            </a: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6906108"/>
              </p:ext>
            </p:extLst>
          </p:nvPr>
        </p:nvGraphicFramePr>
        <p:xfrm>
          <a:off x="1103086" y="846668"/>
          <a:ext cx="7009411" cy="384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34126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KL PPT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E6460A"/>
    </a:accent1>
    <a:accent2>
      <a:srgbClr val="FFBE0A"/>
    </a:accent2>
    <a:accent3>
      <a:srgbClr val="F39325"/>
    </a:accent3>
    <a:accent4>
      <a:srgbClr val="D7D1CA"/>
    </a:accent4>
    <a:accent5>
      <a:srgbClr val="8D8179"/>
    </a:accent5>
    <a:accent6>
      <a:srgbClr val="6A605A"/>
    </a:accent6>
    <a:hlink>
      <a:srgbClr val="0563C1"/>
    </a:hlink>
    <a:folHlink>
      <a:srgbClr val="954F72"/>
    </a:folHlink>
  </a:clrScheme>
  <a:fontScheme name="SKL PP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Informationclass xmlns="http://schemas.microsoft.com/sharepoint/v3">Publik</NLLInformationclass>
    <AnsvarigQuickpart xmlns="http://schemas.microsoft.com/sharepoint/v3">Jessica Sundqvist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2022-06-20</NLLPublishDateQuickpart>
    <NLLThinningTime xmlns="http://schemas.microsoft.com/sharepoint/v3">2025-06-19T22:00:00+00:00</NLLThinningTime>
    <NLLPublishingstatus xmlns="http://schemas.microsoft.com/sharepoint/v3">Publicerad</NLLPublishingstatus>
    <NLLEstablishedByQuickpart xmlns="http://schemas.microsoft.com/sharepoint/v3">Jessica Sundqvist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Patientsäkerhet Region Norrbotten</TermName>
          <TermId xmlns="http://schemas.microsoft.com/office/infopath/2007/PartnerControls">b2157d3b-a64e-4345-b8d1-ccce0a5a17ef</TermId>
        </TermInfo>
      </Terms>
    </NLLProducerPlaceTaxHTField0>
    <NLLPublishDate xmlns="http://schemas.microsoft.com/sharepoint/v3">2022-06-19T22:00:00+00:00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Avvikelsehantering</TermName>
          <TermId xmlns="http://schemas.microsoft.com/office/infopath/2007/PartnerControls">27ec2c48-2aea-4f29-b8e6-e519bc8aaad3</TermId>
        </TermInfo>
      </Terms>
    </prdProcessTaxHTField0>
    <NLLVersion xmlns="http://schemas.microsoft.com/sharepoint/v3">2.0</NLLVersion>
    <NLLEstablishedBy xmlns="http://schemas.microsoft.com/sharepoint/v3">
      <UserInfo>
        <DisplayName>Jessica Sundqvist</DisplayName>
        <AccountId>884</AccountId>
        <AccountType/>
      </UserInfo>
    </NLLEstablishedBy>
    <NLLLockWorkflows xmlns="http://schemas.microsoft.com/sharepoint/v3">false</NLLLockWorkflows>
    <NLLModifiedBy xmlns="http://schemas.microsoft.com/sharepoint/v3">Birgitta Boqvist</NLLModifiedBy>
    <NLLDocumentIDValue xmlns="http://schemas.microsoft.com/sharepoint/v3">ARBGRP78-4-473</NLLDocumentIDValue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VRI</TermName>
          <TermId xmlns="http://schemas.microsoft.com/office/infopath/2007/PartnerControls">2db788bf-c8e1-428b-bda4-9aeb302ff99c</TermId>
        </TermInfo>
        <TermInfo xmlns="http://schemas.microsoft.com/office/infopath/2007/PartnerControls">
          <TermName xmlns="http://schemas.microsoft.com/office/infopath/2007/PartnerControls">basala kläd och hygienrutiner</TermName>
          <TermId xmlns="http://schemas.microsoft.com/office/infopath/2007/PartnerControls">8e776e76-abc7-4ce4-8d0b-3114c3121871</TermId>
        </TermInfo>
        <TermInfo xmlns="http://schemas.microsoft.com/office/infopath/2007/PartnerControls">
          <TermName xmlns="http://schemas.microsoft.com/office/infopath/2007/PartnerControls">PPM</TermName>
          <TermId xmlns="http://schemas.microsoft.com/office/infopath/2007/PartnerControls">3c9c8a7f-79be-4c69-af62-12239a3d36bf</TermId>
        </TermInfo>
        <TermInfo xmlns="http://schemas.microsoft.com/office/infopath/2007/PartnerControls">
          <TermName xmlns="http://schemas.microsoft.com/office/infopath/2007/PartnerControls">PSR</TermName>
          <TermId xmlns="http://schemas.microsoft.com/office/infopath/2007/PartnerControls">e471137d-ca37-4853-915d-4f223a51ea37</TermId>
        </TermInfo>
        <TermInfo xmlns="http://schemas.microsoft.com/office/infopath/2007/PartnerControls">
          <TermName xmlns="http://schemas.microsoft.com/office/infopath/2007/PartnerControls">BHK</TermName>
          <TermId xmlns="http://schemas.microsoft.com/office/infopath/2007/PartnerControls">2a531f2b-d273-4036-b521-5952b2a98b45</TermId>
        </TermInfo>
        <TermInfo xmlns="http://schemas.microsoft.com/office/infopath/2007/PartnerControls">
          <TermName xmlns="http://schemas.microsoft.com/office/infopath/2007/PartnerControls">Vårdrelaterade infektioner</TermName>
          <TermId xmlns="http://schemas.microsoft.com/office/infopath/2007/PartnerControls">ff085659-563d-4718-aa0a-c4730c130c7c</TermId>
        </TermInfo>
        <TermInfo xmlns="http://schemas.microsoft.com/office/infopath/2007/PartnerControls">
          <TermName xmlns="http://schemas.microsoft.com/office/infopath/2007/PartnerControls">patientsäkerhet</TermName>
          <TermId xmlns="http://schemas.microsoft.com/office/infopath/2007/PartnerControls">8f9f57b2-b65d-4c20-b736-1d6344863748</TermId>
        </TermInfo>
        <TermInfo xmlns="http://schemas.microsoft.com/office/infopath/2007/PartnerControls">
          <TermName xmlns="http://schemas.microsoft.com/office/infopath/2007/PartnerControls">PPM BHK 2019</TermName>
          <TermId xmlns="http://schemas.microsoft.com/office/infopath/2007/PartnerControls">7cdb84c4-5142-4906-9f6f-fc44497ff0c3</TermId>
        </TermInfo>
        <TermInfo xmlns="http://schemas.microsoft.com/office/infopath/2007/PartnerControls">
          <TermName xmlns="http://schemas.microsoft.com/office/infopath/2007/PartnerControls">PPM VRI 2019</TermName>
          <TermId xmlns="http://schemas.microsoft.com/office/infopath/2007/PartnerControls">8a6ad9ef-4bb5-4b48-a519-9218670c4756</TermId>
        </TermInfo>
        <TermInfo xmlns="http://schemas.microsoft.com/office/infopath/2007/PartnerControls">
          <TermName xmlns="http://schemas.microsoft.com/office/infopath/2007/PartnerControls">basala hygienrutiner</TermName>
          <TermId xmlns="http://schemas.microsoft.com/office/infopath/2007/PartnerControls">ac5fec67-5983-4817-bb82-ed6779903f82</TermId>
        </TermInfo>
        <TermInfo xmlns="http://schemas.microsoft.com/office/infopath/2007/PartnerControls">
          <TermName xmlns="http://schemas.microsoft.com/office/infopath/2007/PartnerControls">2019</TermName>
          <TermId xmlns="http://schemas.microsoft.com/office/infopath/2007/PartnerControls">848bde66-f98f-41e5-a8cb-dd6c50162752</TermId>
        </TermInfo>
      </Terms>
    </TaxKeywordTaxHTField>
    <_dlc_DocId xmlns="c7918ce9-5289-4a18-805d-4141408e948c">ARBGRP78-4-473</_dlc_DocId>
    <_dlc_DocIdUrl xmlns="c7918ce9-5289-4a18-805d-4141408e948c">
      <Url>http://spportal.extvis.local/process/administrativ/_layouts/15/DocIdRedir.aspx?ID=ARBGRP78-4-473</Url>
      <Description>ARBGRP78-4-473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2025-07-19T22:00:00+00:00</_dlc_ExpireDate>
    <VISResponsible xmlns="e1dec489-f745-4ed5-9c00-958a11aea6df">
      <UserInfo>
        <DisplayName>Jessica Sundqvist</DisplayName>
        <AccountId>884</AccountId>
        <AccountType/>
      </UserInfo>
    </VISResponsible>
    <VIS_DocumentId xmlns="e1dec489-f745-4ed5-9c00-958a11aea6df">
      <Url>https://samarbeta.nll.se/producentplats/patientsakerhetnll/_layouts/15/DocIdRedir.aspx?ID=ARBGRP78-4-473</Url>
      <Description>ARBGRP78-4-473</Description>
    </VIS_DocumentId>
    <DocumentStatus xmlns="e1dec489-f745-4ed5-9c00-958a11aea6df">
      <Url>https://samarbeta.nll.se/producentplats/patientsakerhetnll/_layouts/15/wrkstat.aspx?List=deab9413-a1c3-4e2d-abdb-b351422084b1&amp;WorkflowInstanceName=1e1eded2-4c4b-4b58-9d96-0524f0e79130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9381EF-F54B-4506-8EAF-94722EA234F4}"/>
</file>

<file path=customXml/itemProps2.xml><?xml version="1.0" encoding="utf-8"?>
<ds:datastoreItem xmlns:ds="http://schemas.openxmlformats.org/officeDocument/2006/customXml" ds:itemID="{57884E5D-3C20-4460-8436-B269E159D484}"/>
</file>

<file path=customXml/itemProps3.xml><?xml version="1.0" encoding="utf-8"?>
<ds:datastoreItem xmlns:ds="http://schemas.openxmlformats.org/officeDocument/2006/customXml" ds:itemID="{4FE79B1A-E282-4C8A-A506-0253DA18253B}"/>
</file>

<file path=customXml/itemProps4.xml><?xml version="1.0" encoding="utf-8"?>
<ds:datastoreItem xmlns:ds="http://schemas.openxmlformats.org/officeDocument/2006/customXml" ds:itemID="{CA637423-605E-4920-AB38-0FBD83AA0039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sharepoint/v3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7bd931ec-107f-48bd-b5e0-541d16451d6f"/>
  </ds:schemaRefs>
</ds:datastoreItem>
</file>

<file path=customXml/itemProps5.xml><?xml version="1.0" encoding="utf-8"?>
<ds:datastoreItem xmlns:ds="http://schemas.openxmlformats.org/officeDocument/2006/customXml" ds:itemID="{E7ACA10C-A3B0-4E89-9977-04D82AED03D8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601</TotalTime>
  <Words>574</Words>
  <Application>Microsoft Office PowerPoint</Application>
  <PresentationFormat>Bildspel på skärmen (16:9)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Region Norrbotten_vit</vt:lpstr>
      <vt:lpstr>Punktprevalensmätningar 2019</vt:lpstr>
      <vt:lpstr>VRI 2019</vt:lpstr>
      <vt:lpstr>VRI 2019 </vt:lpstr>
      <vt:lpstr>Resultat för läns- och närsjukvården - resultaten baseras på respektive divisions egna rapporteringar</vt:lpstr>
      <vt:lpstr>VRI 2019</vt:lpstr>
      <vt:lpstr>VRI 2019</vt:lpstr>
      <vt:lpstr>VRI 2019</vt:lpstr>
      <vt:lpstr>VRI 2019</vt:lpstr>
      <vt:lpstr>VRI 2019</vt:lpstr>
      <vt:lpstr>PowerPoint-presentation</vt:lpstr>
      <vt:lpstr>BHK 2019</vt:lpstr>
      <vt:lpstr>Andel korrekt genomförande i samtliga steg</vt:lpstr>
      <vt:lpstr>Andel korrekt genomförande av samtliga klädregler</vt:lpstr>
      <vt:lpstr>Andel korrekt genomförande av samtliga hygienrutiner</vt:lpstr>
      <vt:lpstr>Fördelning andel samtliga 8 steg/korrekt hygiensteg/klädregler i Norrbotten</vt:lpstr>
      <vt:lpstr>BHK 2019</vt:lpstr>
      <vt:lpstr>Uppdelat per yrkesgrupp - andel med korrekt i samtliga steg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punktprevalensmätningar 2019 BHK och VRI</dc:title>
  <dc:creator>Jessica Sundqvist</dc:creator>
  <cp:keywords>basala kläd och hygienrutiner; Vårdrelaterade infektioner; PPM; VRI; PPM VRI 2019; basala hygienrutiner; PSR; PPM BHK 2019; patientsäkerhet; BHK; 2019</cp:keywords>
  <cp:lastModifiedBy>Jessica Sundqvist</cp:lastModifiedBy>
  <cp:revision>23</cp:revision>
  <cp:lastPrinted>2015-10-01T11:12:07Z</cp:lastPrinted>
  <dcterms:created xsi:type="dcterms:W3CDTF">2019-05-29T09:20:34Z</dcterms:created>
  <dcterms:modified xsi:type="dcterms:W3CDTF">2019-09-12T13:31:51Z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1627;#|ac5fec67-5983-4817-bb82-ed6779903f82;#8218;#|7cdb84c4-5142-4906-9f6f-fc44497ff0c3;#4844;#|2db788bf-c8e1-428b-bda4-9aeb302ff99c;#1206;#|8f9f57b2-b65d-4c20-b736-1d6344863748;#4842;#|8e776e76-abc7-4ce4-8d0b-3114c3121871;#4841;#|3c9c8a7f-79be-4c69-af62-12239a3d36bf;#4840;#|e471137d-ca37-4853-915d-4f223a51ea37;#4839;#|2a531f2b-d273-4036-b521-5952b2a98b45;#4838;#|ff085659-563d-4718-aa0a-c4730c130c7c;#8896;#|8a6ad9ef-4bb5-4b48-a519-9218670c4756;#7684;#|848bde66-f98f-41e5-a8cb-dd6c50162752</vt:lpwstr>
  </property>
  <property fmtid="{D5CDD505-2E9C-101B-9397-08002B2CF9AE}" pid="4" name="CareActionCodeSurgical">
    <vt:lpwstr/>
  </property>
  <property fmtid="{D5CDD505-2E9C-101B-9397-08002B2CF9AE}" pid="5" name="NLLProducerPlace">
    <vt:lpwstr>1001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MtptCode">
    <vt:lpwstr/>
  </property>
  <property fmtid="{D5CDD505-2E9C-101B-9397-08002B2CF9AE}" pid="23" name="NLLProjectUrl">
    <vt:lpwstr/>
  </property>
  <property fmtid="{D5CDD505-2E9C-101B-9397-08002B2CF9AE}" pid="24" name="ICD10Code">
    <vt:lpwstr/>
  </property>
  <property fmtid="{D5CDD505-2E9C-101B-9397-08002B2CF9AE}" pid="25" name="NLLProjectStatus">
    <vt:lpwstr/>
  </property>
  <property fmtid="{D5CDD505-2E9C-101B-9397-08002B2CF9AE}" pid="26" name="NLLSteeringGroup">
    <vt:lpwstr/>
  </property>
  <property fmtid="{D5CDD505-2E9C-101B-9397-08002B2CF9AE}" pid="27" name="NLLMeetingTypeTaxHTField0">
    <vt:lpwstr/>
  </property>
  <property fmtid="{D5CDD505-2E9C-101B-9397-08002B2CF9AE}" pid="28" name="NLLTemplateStatus">
    <vt:lpwstr/>
  </property>
  <property fmtid="{D5CDD505-2E9C-101B-9397-08002B2CF9AE}" pid="29" name="CareActionCodeSurgicalTaxHTField0">
    <vt:lpwstr/>
  </property>
  <property fmtid="{D5CDD505-2E9C-101B-9397-08002B2CF9AE}" pid="30" name="PharmaceuticalCodeTaxHTField0">
    <vt:lpwstr/>
  </property>
  <property fmtid="{D5CDD505-2E9C-101B-9397-08002B2CF9AE}" pid="31" name="NLLProjectLeader">
    <vt:lpwstr/>
  </property>
  <property fmtid="{D5CDD505-2E9C-101B-9397-08002B2CF9AE}" pid="32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ICD10CodeTaxHTField0">
    <vt:lpwstr/>
  </property>
  <property fmtid="{D5CDD505-2E9C-101B-9397-08002B2CF9AE}" pid="40" name="Godkänn dokument">
    <vt:lpwstr>, </vt:lpwstr>
  </property>
  <property fmtid="{D5CDD505-2E9C-101B-9397-08002B2CF9AE}" pid="41" name="NLLProjectOwner">
    <vt:lpwstr/>
  </property>
  <property fmtid="{D5CDD505-2E9C-101B-9397-08002B2CF9AE}" pid="42" name="NPUCodeTaxHTField0">
    <vt:lpwstr/>
  </property>
  <property fmtid="{D5CDD505-2E9C-101B-9397-08002B2CF9AE}" pid="43" name="NLLTemplateFolderDescription">
    <vt:lpwstr/>
  </property>
  <property fmtid="{D5CDD505-2E9C-101B-9397-08002B2CF9AE}" pid="44" name="TLVCodeAction">
    <vt:lpwstr/>
  </property>
  <property fmtid="{D5CDD505-2E9C-101B-9397-08002B2CF9AE}" pid="45" name="RadiologicalCode">
    <vt:lpwstr/>
  </property>
  <property fmtid="{D5CDD505-2E9C-101B-9397-08002B2CF9AE}" pid="46" name="References">
    <vt:lpwstr/>
  </property>
  <property fmtid="{D5CDD505-2E9C-101B-9397-08002B2CF9AE}" pid="47" name="prdProcess">
    <vt:lpwstr>1436;#|27ec2c48-2aea-4f29-b8e6-e519bc8aaad3</vt:lpwstr>
  </property>
  <property fmtid="{D5CDD505-2E9C-101B-9397-08002B2CF9AE}" pid="48" name="NLLProjectOrderStatus">
    <vt:lpwstr/>
  </property>
  <property fmtid="{D5CDD505-2E9C-101B-9397-08002B2CF9AE}" pid="49" name="NLLReferenceGroup">
    <vt:lpwstr/>
  </property>
  <property fmtid="{D5CDD505-2E9C-101B-9397-08002B2CF9AE}" pid="50" name="TLVCodeDiagnosis">
    <vt:lpwstr/>
  </property>
  <property fmtid="{D5CDD505-2E9C-101B-9397-08002B2CF9AE}" pid="51" name="PharmaceuticalCode">
    <vt:lpwstr/>
  </property>
  <property fmtid="{D5CDD505-2E9C-101B-9397-08002B2CF9AE}" pid="52" name="NLLInitiationDate">
    <vt:lpwstr/>
  </property>
  <property fmtid="{D5CDD505-2E9C-101B-9397-08002B2CF9AE}" pid="54" name="ReferencesTaxHTField0">
    <vt:lpwstr/>
  </property>
  <property fmtid="{D5CDD505-2E9C-101B-9397-08002B2CF9AE}" pid="55" name="NLLWindingUpDate">
    <vt:lpwstr/>
  </property>
  <property fmtid="{D5CDD505-2E9C-101B-9397-08002B2CF9AE}" pid="56" name="TLVCodeActionTaxHTField0">
    <vt:lpwstr/>
  </property>
  <property fmtid="{D5CDD505-2E9C-101B-9397-08002B2CF9AE}" pid="57" name="NLLProjectNr">
    <vt:lpwstr/>
  </property>
  <property fmtid="{D5CDD505-2E9C-101B-9397-08002B2CF9AE}" pid="58" name="Granska dokument">
    <vt:lpwstr>, </vt:lpwstr>
  </property>
  <property fmtid="{D5CDD505-2E9C-101B-9397-08002B2CF9AE}" pid="59" name="NLLProjectTypeTaxHTField0">
    <vt:lpwstr/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Name">
    <vt:lpwstr/>
  </property>
  <property fmtid="{D5CDD505-2E9C-101B-9397-08002B2CF9AE}" pid="78" name="_dlc_policyId">
    <vt:lpwstr>0x010100D7963E0E5B7A40E5AEA07389401D709F007B1238BBD93543428C20870054E92DBF|1214505165</vt:lpwstr>
  </property>
  <property fmtid="{D5CDD505-2E9C-101B-9397-08002B2CF9AE}" pid="7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0" name="_dlc_DocIdItemGuid">
    <vt:lpwstr>6e0ebed1-3f8b-48ec-9d0c-169a7282bd47</vt:lpwstr>
  </property>
  <property fmtid="{D5CDD505-2E9C-101B-9397-08002B2CF9AE}" pid="82" name="_dlc_ItemStageId">
    <vt:lpwstr/>
  </property>
  <property fmtid="{D5CDD505-2E9C-101B-9397-08002B2CF9AE}" pid="84" name="TaxCatchAll">
    <vt:lpwstr>8218;#;#1436;#;#1021;#;#7684;#;#1206;#;#8896;#;#4844;#;#4842;#;#4841;#;#4840;#;#4839;#;#4838;#;#1687;#;#1001;#;#1627;#</vt:lpwstr>
  </property>
  <property fmtid="{D5CDD505-2E9C-101B-9397-08002B2CF9AE}" pid="85" name="Order">
    <vt:r8>2137600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DecisionLevelGoverning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  <property fmtid="{D5CDD505-2E9C-101B-9397-08002B2CF9AE}" pid="95" name="NLLDecisionLevel">
    <vt:lpwstr/>
  </property>
  <property fmtid="{D5CDD505-2E9C-101B-9397-08002B2CF9AE}" pid="96" name="NLLPTCProcessLeader">
    <vt:lpwstr/>
  </property>
  <property fmtid="{D5CDD505-2E9C-101B-9397-08002B2CF9AE}" pid="98" name="NLLPTCVISEditor">
    <vt:lpwstr/>
  </property>
</Properties>
</file>